
<file path=[Content_Types].xml><?xml version="1.0" encoding="utf-8"?>
<Types xmlns="http://schemas.openxmlformats.org/package/2006/content-types">
  <Default Extension="jpg" ContentType="image/jp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media/image6.jpg" ContentType="image/jpeg"/>
  <Override PartName="/ppt/media/image8.jpg" ContentType="image/jpeg"/>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57" r:id="rId3"/>
    <p:sldId id="258" r:id="rId4"/>
    <p:sldId id="260" r:id="rId5"/>
    <p:sldId id="263" r:id="rId6"/>
    <p:sldId id="265" r:id="rId7"/>
    <p:sldId id="266" r:id="rId8"/>
    <p:sldId id="267" r:id="rId9"/>
    <p:sldId id="268" r:id="rId10"/>
    <p:sldId id="269" r:id="rId11"/>
    <p:sldId id="270" r:id="rId12"/>
  </p:sldIdLst>
  <p:sldSz cx="9144000" cy="5143500" type="screen16x9"/>
  <p:notesSz cx="9144000" cy="5143500"/>
  <p:defaultTextStyle>
    <a:defPPr>
      <a:defRPr kern="0"/>
    </a:def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103" d="100"/>
          <a:sy n="103" d="100"/>
        </p:scale>
        <p:origin x="283" y="77"/>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685800" y="1594485"/>
            <a:ext cx="7772400" cy="1080135"/>
          </a:xfrm>
          <a:prstGeom prst="rect">
            <a:avLst/>
          </a:prstGeom>
        </p:spPr>
        <p:txBody>
          <a:bodyPr wrap="square" lIns="0" tIns="0" rIns="0" bIns="0">
            <a:spAutoFit/>
          </a:bodyPr>
          <a:lstStyle>
            <a:lvl1pPr>
              <a:defRPr sz="2700" b="0" i="0">
                <a:solidFill>
                  <a:srgbClr val="1B212C"/>
                </a:solidFill>
                <a:latin typeface="Arial Black"/>
                <a:cs typeface="Arial Black"/>
              </a:defRPr>
            </a:lvl1pPr>
          </a:lstStyle>
          <a:p>
            <a:endParaRPr/>
          </a:p>
        </p:txBody>
      </p:sp>
      <p:sp>
        <p:nvSpPr>
          <p:cNvPr id="3" name="Holder 3"/>
          <p:cNvSpPr>
            <a:spLocks noGrp="1"/>
          </p:cNvSpPr>
          <p:nvPr>
            <p:ph type="subTitle" idx="4"/>
          </p:nvPr>
        </p:nvSpPr>
        <p:spPr>
          <a:xfrm>
            <a:off x="1371600" y="2880360"/>
            <a:ext cx="6400800" cy="1285875"/>
          </a:xfrm>
          <a:prstGeom prst="rect">
            <a:avLst/>
          </a:prstGeom>
        </p:spPr>
        <p:txBody>
          <a:bodyPr wrap="square" lIns="0" tIns="0" rIns="0" bIns="0">
            <a:spAutoFit/>
          </a:bodyPr>
          <a:lstStyle>
            <a:lvl1pPr>
              <a:defRPr sz="2400" b="0" i="0">
                <a:solidFill>
                  <a:srgbClr val="1B212C"/>
                </a:solidFill>
                <a:latin typeface="Arial Black"/>
                <a:cs typeface="Arial Black"/>
              </a:defRPr>
            </a:lvl1pPr>
          </a:lstStyle>
          <a:p>
            <a:endParaRPr/>
          </a:p>
        </p:txBody>
      </p:sp>
      <p:sp>
        <p:nvSpPr>
          <p:cNvPr id="4" name="Holder 4"/>
          <p:cNvSpPr>
            <a:spLocks noGrp="1"/>
          </p:cNvSpPr>
          <p:nvPr>
            <p:ph type="ftr" sz="quarter" idx="5"/>
          </p:nvPr>
        </p:nvSpPr>
        <p:spPr/>
        <p:txBody>
          <a:bodyPr lIns="0" tIns="0" rIns="0" bIns="0"/>
          <a:lstStyle>
            <a:lvl1pPr>
              <a:defRPr sz="1000" b="1" i="0">
                <a:solidFill>
                  <a:srgbClr val="1B212C"/>
                </a:solidFill>
                <a:latin typeface="Arial"/>
                <a:cs typeface="Arial"/>
              </a:defRPr>
            </a:lvl1pPr>
          </a:lstStyle>
          <a:p>
            <a:pPr marL="12700">
              <a:lnSpc>
                <a:spcPts val="1180"/>
              </a:lnSpc>
            </a:pPr>
            <a:r>
              <a:rPr spc="-40" dirty="0"/>
              <a:t>[Your</a:t>
            </a:r>
            <a:r>
              <a:rPr spc="-90" dirty="0"/>
              <a:t> </a:t>
            </a:r>
            <a:r>
              <a:rPr spc="-20" dirty="0"/>
              <a:t>Startup</a:t>
            </a:r>
            <a:r>
              <a:rPr spc="-65" dirty="0"/>
              <a:t> </a:t>
            </a:r>
            <a:r>
              <a:rPr spc="-10" dirty="0"/>
              <a:t>Name]</a:t>
            </a: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7/26/2025</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700" b="0" i="0">
                <a:solidFill>
                  <a:srgbClr val="1B212C"/>
                </a:solidFill>
                <a:latin typeface="Arial Black"/>
                <a:cs typeface="Arial Black"/>
              </a:defRPr>
            </a:lvl1pPr>
          </a:lstStyle>
          <a:p>
            <a:endParaRPr/>
          </a:p>
        </p:txBody>
      </p:sp>
      <p:sp>
        <p:nvSpPr>
          <p:cNvPr id="3" name="Holder 3"/>
          <p:cNvSpPr>
            <a:spLocks noGrp="1"/>
          </p:cNvSpPr>
          <p:nvPr>
            <p:ph type="body" idx="1"/>
          </p:nvPr>
        </p:nvSpPr>
        <p:spPr/>
        <p:txBody>
          <a:bodyPr lIns="0" tIns="0" rIns="0" bIns="0"/>
          <a:lstStyle>
            <a:lvl1pPr>
              <a:defRPr sz="2400" b="0" i="0">
                <a:solidFill>
                  <a:srgbClr val="1B212C"/>
                </a:solidFill>
                <a:latin typeface="Arial Black"/>
                <a:cs typeface="Arial Black"/>
              </a:defRPr>
            </a:lvl1pPr>
          </a:lstStyle>
          <a:p>
            <a:endParaRPr/>
          </a:p>
        </p:txBody>
      </p:sp>
      <p:sp>
        <p:nvSpPr>
          <p:cNvPr id="4" name="Holder 4"/>
          <p:cNvSpPr>
            <a:spLocks noGrp="1"/>
          </p:cNvSpPr>
          <p:nvPr>
            <p:ph type="ftr" sz="quarter" idx="5"/>
          </p:nvPr>
        </p:nvSpPr>
        <p:spPr/>
        <p:txBody>
          <a:bodyPr lIns="0" tIns="0" rIns="0" bIns="0"/>
          <a:lstStyle>
            <a:lvl1pPr>
              <a:defRPr sz="1000" b="1" i="0">
                <a:solidFill>
                  <a:srgbClr val="1B212C"/>
                </a:solidFill>
                <a:latin typeface="Arial"/>
                <a:cs typeface="Arial"/>
              </a:defRPr>
            </a:lvl1pPr>
          </a:lstStyle>
          <a:p>
            <a:pPr marL="12700">
              <a:lnSpc>
                <a:spcPts val="1180"/>
              </a:lnSpc>
            </a:pPr>
            <a:r>
              <a:rPr spc="-40" dirty="0"/>
              <a:t>[Your</a:t>
            </a:r>
            <a:r>
              <a:rPr spc="-90" dirty="0"/>
              <a:t> </a:t>
            </a:r>
            <a:r>
              <a:rPr spc="-20" dirty="0"/>
              <a:t>Startup</a:t>
            </a:r>
            <a:r>
              <a:rPr spc="-65" dirty="0"/>
              <a:t> </a:t>
            </a:r>
            <a:r>
              <a:rPr spc="-10" dirty="0"/>
              <a:t>Name]</a:t>
            </a: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7/26/2025</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700" b="0" i="0">
                <a:solidFill>
                  <a:srgbClr val="1B212C"/>
                </a:solidFill>
                <a:latin typeface="Arial Black"/>
                <a:cs typeface="Arial Black"/>
              </a:defRPr>
            </a:lvl1pPr>
          </a:lstStyle>
          <a:p>
            <a:endParaRPr/>
          </a:p>
        </p:txBody>
      </p:sp>
      <p:sp>
        <p:nvSpPr>
          <p:cNvPr id="3" name="Holder 3"/>
          <p:cNvSpPr>
            <a:spLocks noGrp="1"/>
          </p:cNvSpPr>
          <p:nvPr>
            <p:ph sz="half" idx="2"/>
          </p:nvPr>
        </p:nvSpPr>
        <p:spPr>
          <a:xfrm>
            <a:off x="457200" y="1183005"/>
            <a:ext cx="3977640" cy="339471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709160" y="1183005"/>
            <a:ext cx="3977640" cy="339471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defRPr sz="1000" b="1" i="0">
                <a:solidFill>
                  <a:srgbClr val="1B212C"/>
                </a:solidFill>
                <a:latin typeface="Arial"/>
                <a:cs typeface="Arial"/>
              </a:defRPr>
            </a:lvl1pPr>
          </a:lstStyle>
          <a:p>
            <a:pPr marL="12700">
              <a:lnSpc>
                <a:spcPts val="1180"/>
              </a:lnSpc>
            </a:pPr>
            <a:r>
              <a:rPr spc="-40" dirty="0"/>
              <a:t>[Your</a:t>
            </a:r>
            <a:r>
              <a:rPr spc="-90" dirty="0"/>
              <a:t> </a:t>
            </a:r>
            <a:r>
              <a:rPr spc="-20" dirty="0"/>
              <a:t>Startup</a:t>
            </a:r>
            <a:r>
              <a:rPr spc="-65" dirty="0"/>
              <a:t> </a:t>
            </a:r>
            <a:r>
              <a:rPr spc="-10" dirty="0"/>
              <a:t>Name]</a:t>
            </a: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7/26/2025</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1132417" y="1176574"/>
            <a:ext cx="6879590" cy="3503295"/>
          </a:xfrm>
          <a:custGeom>
            <a:avLst/>
            <a:gdLst/>
            <a:ahLst/>
            <a:cxnLst/>
            <a:rect l="l" t="t" r="r" b="b"/>
            <a:pathLst>
              <a:path w="6879590" h="3503295">
                <a:moveTo>
                  <a:pt x="583869" y="0"/>
                </a:moveTo>
                <a:lnTo>
                  <a:pt x="6295245" y="0"/>
                </a:lnTo>
                <a:lnTo>
                  <a:pt x="6346578" y="2259"/>
                </a:lnTo>
                <a:lnTo>
                  <a:pt x="6397171" y="8963"/>
                </a:lnTo>
                <a:lnTo>
                  <a:pt x="6446758" y="20001"/>
                </a:lnTo>
                <a:lnTo>
                  <a:pt x="6495068" y="35261"/>
                </a:lnTo>
                <a:lnTo>
                  <a:pt x="6541833" y="54632"/>
                </a:lnTo>
                <a:lnTo>
                  <a:pt x="6586783" y="78002"/>
                </a:lnTo>
                <a:lnTo>
                  <a:pt x="6629651" y="105260"/>
                </a:lnTo>
                <a:lnTo>
                  <a:pt x="6670167" y="136294"/>
                </a:lnTo>
                <a:lnTo>
                  <a:pt x="6708062" y="170994"/>
                </a:lnTo>
                <a:lnTo>
                  <a:pt x="6742762" y="208889"/>
                </a:lnTo>
                <a:lnTo>
                  <a:pt x="6773797" y="249405"/>
                </a:lnTo>
                <a:lnTo>
                  <a:pt x="6801055" y="292273"/>
                </a:lnTo>
                <a:lnTo>
                  <a:pt x="6824425" y="337224"/>
                </a:lnTo>
                <a:lnTo>
                  <a:pt x="6843795" y="383988"/>
                </a:lnTo>
                <a:lnTo>
                  <a:pt x="6859055" y="432299"/>
                </a:lnTo>
                <a:lnTo>
                  <a:pt x="6870093" y="481885"/>
                </a:lnTo>
                <a:lnTo>
                  <a:pt x="6876797" y="532479"/>
                </a:lnTo>
                <a:lnTo>
                  <a:pt x="6879057" y="583811"/>
                </a:lnTo>
                <a:lnTo>
                  <a:pt x="6879057" y="3502799"/>
                </a:lnTo>
                <a:lnTo>
                  <a:pt x="57" y="3502799"/>
                </a:lnTo>
                <a:lnTo>
                  <a:pt x="57" y="583811"/>
                </a:lnTo>
                <a:lnTo>
                  <a:pt x="1992" y="535930"/>
                </a:lnTo>
                <a:lnTo>
                  <a:pt x="7698" y="489114"/>
                </a:lnTo>
                <a:lnTo>
                  <a:pt x="17024" y="443515"/>
                </a:lnTo>
                <a:lnTo>
                  <a:pt x="29820" y="399282"/>
                </a:lnTo>
                <a:lnTo>
                  <a:pt x="45936" y="356565"/>
                </a:lnTo>
                <a:lnTo>
                  <a:pt x="65221" y="315516"/>
                </a:lnTo>
                <a:lnTo>
                  <a:pt x="87525" y="276284"/>
                </a:lnTo>
                <a:lnTo>
                  <a:pt x="112699" y="239020"/>
                </a:lnTo>
                <a:lnTo>
                  <a:pt x="140591" y="203873"/>
                </a:lnTo>
                <a:lnTo>
                  <a:pt x="171051" y="170994"/>
                </a:lnTo>
                <a:lnTo>
                  <a:pt x="203930" y="140533"/>
                </a:lnTo>
                <a:lnTo>
                  <a:pt x="239077" y="112641"/>
                </a:lnTo>
                <a:lnTo>
                  <a:pt x="276341" y="87468"/>
                </a:lnTo>
                <a:lnTo>
                  <a:pt x="315573" y="65163"/>
                </a:lnTo>
                <a:lnTo>
                  <a:pt x="356623" y="45878"/>
                </a:lnTo>
                <a:lnTo>
                  <a:pt x="399339" y="29763"/>
                </a:lnTo>
                <a:lnTo>
                  <a:pt x="443572" y="16967"/>
                </a:lnTo>
                <a:lnTo>
                  <a:pt x="489171" y="7641"/>
                </a:lnTo>
                <a:lnTo>
                  <a:pt x="535987" y="1935"/>
                </a:lnTo>
                <a:lnTo>
                  <a:pt x="583869" y="0"/>
                </a:lnTo>
                <a:close/>
              </a:path>
            </a:pathLst>
          </a:custGeom>
          <a:ln w="9524">
            <a:solidFill>
              <a:srgbClr val="1B212C"/>
            </a:solidFill>
          </a:ln>
        </p:spPr>
        <p:txBody>
          <a:bodyPr wrap="square" lIns="0" tIns="0" rIns="0" bIns="0" rtlCol="0"/>
          <a:lstStyle/>
          <a:p>
            <a:endParaRPr/>
          </a:p>
        </p:txBody>
      </p:sp>
      <p:sp>
        <p:nvSpPr>
          <p:cNvPr id="17" name="bg object 17"/>
          <p:cNvSpPr/>
          <p:nvPr/>
        </p:nvSpPr>
        <p:spPr>
          <a:xfrm>
            <a:off x="1729600" y="1523974"/>
            <a:ext cx="5810885" cy="3155950"/>
          </a:xfrm>
          <a:custGeom>
            <a:avLst/>
            <a:gdLst/>
            <a:ahLst/>
            <a:cxnLst/>
            <a:rect l="l" t="t" r="r" b="b"/>
            <a:pathLst>
              <a:path w="5810884" h="3155950">
                <a:moveTo>
                  <a:pt x="5810399" y="3155399"/>
                </a:moveTo>
                <a:lnTo>
                  <a:pt x="0" y="3155399"/>
                </a:lnTo>
                <a:lnTo>
                  <a:pt x="0" y="0"/>
                </a:lnTo>
                <a:lnTo>
                  <a:pt x="5810399" y="0"/>
                </a:lnTo>
                <a:lnTo>
                  <a:pt x="5810399" y="3155399"/>
                </a:lnTo>
                <a:close/>
              </a:path>
            </a:pathLst>
          </a:custGeom>
          <a:solidFill>
            <a:srgbClr val="1B212C"/>
          </a:solidFill>
        </p:spPr>
        <p:txBody>
          <a:bodyPr wrap="square" lIns="0" tIns="0" rIns="0" bIns="0" rtlCol="0"/>
          <a:lstStyle/>
          <a:p>
            <a:endParaRPr/>
          </a:p>
        </p:txBody>
      </p:sp>
      <p:sp>
        <p:nvSpPr>
          <p:cNvPr id="18" name="bg object 18"/>
          <p:cNvSpPr/>
          <p:nvPr/>
        </p:nvSpPr>
        <p:spPr>
          <a:xfrm>
            <a:off x="-26" y="1523974"/>
            <a:ext cx="9144635" cy="3620135"/>
          </a:xfrm>
          <a:custGeom>
            <a:avLst/>
            <a:gdLst/>
            <a:ahLst/>
            <a:cxnLst/>
            <a:rect l="l" t="t" r="r" b="b"/>
            <a:pathLst>
              <a:path w="9144635" h="3620135">
                <a:moveTo>
                  <a:pt x="1729626" y="0"/>
                </a:moveTo>
                <a:lnTo>
                  <a:pt x="7540026" y="0"/>
                </a:lnTo>
                <a:lnTo>
                  <a:pt x="7540026" y="3155399"/>
                </a:lnTo>
                <a:lnTo>
                  <a:pt x="1729626" y="3155399"/>
                </a:lnTo>
                <a:lnTo>
                  <a:pt x="1729626" y="0"/>
                </a:lnTo>
                <a:close/>
              </a:path>
              <a:path w="9144635" h="3620135">
                <a:moveTo>
                  <a:pt x="77477" y="3155299"/>
                </a:moveTo>
                <a:lnTo>
                  <a:pt x="9066674" y="3155299"/>
                </a:lnTo>
                <a:lnTo>
                  <a:pt x="9081845" y="3156800"/>
                </a:lnTo>
                <a:lnTo>
                  <a:pt x="9121406" y="3177970"/>
                </a:lnTo>
                <a:lnTo>
                  <a:pt x="9142575" y="3217530"/>
                </a:lnTo>
                <a:lnTo>
                  <a:pt x="9144076" y="3232701"/>
                </a:lnTo>
                <a:lnTo>
                  <a:pt x="9144076" y="3619699"/>
                </a:lnTo>
                <a:lnTo>
                  <a:pt x="76" y="3619699"/>
                </a:lnTo>
                <a:lnTo>
                  <a:pt x="76" y="3232701"/>
                </a:lnTo>
                <a:lnTo>
                  <a:pt x="6158" y="3202573"/>
                </a:lnTo>
                <a:lnTo>
                  <a:pt x="22746" y="3177970"/>
                </a:lnTo>
                <a:lnTo>
                  <a:pt x="47349" y="3161382"/>
                </a:lnTo>
                <a:lnTo>
                  <a:pt x="77477" y="3155299"/>
                </a:lnTo>
                <a:close/>
              </a:path>
            </a:pathLst>
          </a:custGeom>
          <a:ln w="9524">
            <a:solidFill>
              <a:srgbClr val="1B212C"/>
            </a:solidFill>
          </a:ln>
        </p:spPr>
        <p:txBody>
          <a:bodyPr wrap="square" lIns="0" tIns="0" rIns="0" bIns="0" rtlCol="0"/>
          <a:lstStyle/>
          <a:p>
            <a:endParaRPr/>
          </a:p>
        </p:txBody>
      </p:sp>
      <p:pic>
        <p:nvPicPr>
          <p:cNvPr id="19" name="bg object 19"/>
          <p:cNvPicPr/>
          <p:nvPr/>
        </p:nvPicPr>
        <p:blipFill>
          <a:blip r:embed="rId2" cstate="print"/>
          <a:stretch>
            <a:fillRect/>
          </a:stretch>
        </p:blipFill>
        <p:spPr>
          <a:xfrm>
            <a:off x="8160560" y="4834490"/>
            <a:ext cx="730331" cy="157523"/>
          </a:xfrm>
          <a:prstGeom prst="rect">
            <a:avLst/>
          </a:prstGeom>
        </p:spPr>
      </p:pic>
      <p:pic>
        <p:nvPicPr>
          <p:cNvPr id="20" name="bg object 20"/>
          <p:cNvPicPr/>
          <p:nvPr/>
        </p:nvPicPr>
        <p:blipFill>
          <a:blip r:embed="rId3" cstate="print"/>
          <a:stretch>
            <a:fillRect/>
          </a:stretch>
        </p:blipFill>
        <p:spPr>
          <a:xfrm>
            <a:off x="210149" y="4855462"/>
            <a:ext cx="801925" cy="112000"/>
          </a:xfrm>
          <a:prstGeom prst="rect">
            <a:avLst/>
          </a:prstGeom>
        </p:spPr>
      </p:pic>
      <p:pic>
        <p:nvPicPr>
          <p:cNvPr id="21" name="bg object 21"/>
          <p:cNvPicPr/>
          <p:nvPr/>
        </p:nvPicPr>
        <p:blipFill>
          <a:blip r:embed="rId4" cstate="print"/>
          <a:stretch>
            <a:fillRect/>
          </a:stretch>
        </p:blipFill>
        <p:spPr>
          <a:xfrm>
            <a:off x="4451137" y="2889619"/>
            <a:ext cx="367326" cy="424098"/>
          </a:xfrm>
          <a:prstGeom prst="rect">
            <a:avLst/>
          </a:prstGeom>
        </p:spPr>
      </p:pic>
      <p:sp>
        <p:nvSpPr>
          <p:cNvPr id="22" name="bg object 22"/>
          <p:cNvSpPr/>
          <p:nvPr/>
        </p:nvSpPr>
        <p:spPr>
          <a:xfrm>
            <a:off x="8266875" y="119"/>
            <a:ext cx="621030" cy="485140"/>
          </a:xfrm>
          <a:custGeom>
            <a:avLst/>
            <a:gdLst/>
            <a:ahLst/>
            <a:cxnLst/>
            <a:rect l="l" t="t" r="r" b="b"/>
            <a:pathLst>
              <a:path w="621029" h="485140">
                <a:moveTo>
                  <a:pt x="539848" y="485105"/>
                </a:moveTo>
                <a:lnTo>
                  <a:pt x="80851" y="485105"/>
                </a:lnTo>
                <a:lnTo>
                  <a:pt x="65004" y="483537"/>
                </a:lnTo>
                <a:lnTo>
                  <a:pt x="23681" y="461424"/>
                </a:lnTo>
                <a:lnTo>
                  <a:pt x="1567" y="420100"/>
                </a:lnTo>
                <a:lnTo>
                  <a:pt x="0" y="404253"/>
                </a:lnTo>
                <a:lnTo>
                  <a:pt x="0" y="5"/>
                </a:lnTo>
                <a:lnTo>
                  <a:pt x="620699" y="5"/>
                </a:lnTo>
                <a:lnTo>
                  <a:pt x="620699" y="404253"/>
                </a:lnTo>
                <a:lnTo>
                  <a:pt x="614346" y="435724"/>
                </a:lnTo>
                <a:lnTo>
                  <a:pt x="597019" y="461424"/>
                </a:lnTo>
                <a:lnTo>
                  <a:pt x="571319" y="478751"/>
                </a:lnTo>
                <a:lnTo>
                  <a:pt x="539848" y="485105"/>
                </a:lnTo>
                <a:close/>
              </a:path>
            </a:pathLst>
          </a:custGeom>
          <a:ln w="9524">
            <a:solidFill>
              <a:srgbClr val="1B212C"/>
            </a:solidFill>
          </a:ln>
        </p:spPr>
        <p:txBody>
          <a:bodyPr wrap="square" lIns="0" tIns="0" rIns="0" bIns="0" rtlCol="0"/>
          <a:lstStyle/>
          <a:p>
            <a:endParaRPr/>
          </a:p>
        </p:txBody>
      </p:sp>
      <p:sp>
        <p:nvSpPr>
          <p:cNvPr id="2" name="Holder 2"/>
          <p:cNvSpPr>
            <a:spLocks noGrp="1"/>
          </p:cNvSpPr>
          <p:nvPr>
            <p:ph type="title"/>
          </p:nvPr>
        </p:nvSpPr>
        <p:spPr/>
        <p:txBody>
          <a:bodyPr lIns="0" tIns="0" rIns="0" bIns="0"/>
          <a:lstStyle>
            <a:lvl1pPr>
              <a:defRPr sz="2700" b="0" i="0">
                <a:solidFill>
                  <a:srgbClr val="1B212C"/>
                </a:solidFill>
                <a:latin typeface="Arial Black"/>
                <a:cs typeface="Arial Black"/>
              </a:defRPr>
            </a:lvl1pPr>
          </a:lstStyle>
          <a:p>
            <a:endParaRPr/>
          </a:p>
        </p:txBody>
      </p:sp>
      <p:sp>
        <p:nvSpPr>
          <p:cNvPr id="3" name="Holder 3"/>
          <p:cNvSpPr>
            <a:spLocks noGrp="1"/>
          </p:cNvSpPr>
          <p:nvPr>
            <p:ph type="ftr" sz="quarter" idx="5"/>
          </p:nvPr>
        </p:nvSpPr>
        <p:spPr/>
        <p:txBody>
          <a:bodyPr lIns="0" tIns="0" rIns="0" bIns="0"/>
          <a:lstStyle>
            <a:lvl1pPr>
              <a:defRPr sz="1000" b="1" i="0">
                <a:solidFill>
                  <a:srgbClr val="1B212C"/>
                </a:solidFill>
                <a:latin typeface="Arial"/>
                <a:cs typeface="Arial"/>
              </a:defRPr>
            </a:lvl1pPr>
          </a:lstStyle>
          <a:p>
            <a:pPr marL="12700">
              <a:lnSpc>
                <a:spcPts val="1180"/>
              </a:lnSpc>
            </a:pPr>
            <a:r>
              <a:rPr spc="-40" dirty="0"/>
              <a:t>[Your</a:t>
            </a:r>
            <a:r>
              <a:rPr spc="-90" dirty="0"/>
              <a:t> </a:t>
            </a:r>
            <a:r>
              <a:rPr spc="-20" dirty="0"/>
              <a:t>Startup</a:t>
            </a:r>
            <a:r>
              <a:rPr spc="-65" dirty="0"/>
              <a:t> </a:t>
            </a:r>
            <a:r>
              <a:rPr spc="-10" dirty="0"/>
              <a:t>Name]</a:t>
            </a: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7/26/2025</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defRPr sz="1000" b="1" i="0">
                <a:solidFill>
                  <a:srgbClr val="1B212C"/>
                </a:solidFill>
                <a:latin typeface="Arial"/>
                <a:cs typeface="Arial"/>
              </a:defRPr>
            </a:lvl1pPr>
          </a:lstStyle>
          <a:p>
            <a:pPr marL="12700">
              <a:lnSpc>
                <a:spcPts val="1180"/>
              </a:lnSpc>
            </a:pPr>
            <a:r>
              <a:rPr spc="-40" dirty="0"/>
              <a:t>[Your</a:t>
            </a:r>
            <a:r>
              <a:rPr spc="-90" dirty="0"/>
              <a:t> </a:t>
            </a:r>
            <a:r>
              <a:rPr spc="-20" dirty="0"/>
              <a:t>Startup</a:t>
            </a:r>
            <a:r>
              <a:rPr spc="-65" dirty="0"/>
              <a:t> </a:t>
            </a:r>
            <a:r>
              <a:rPr spc="-10" dirty="0"/>
              <a:t>Name]</a:t>
            </a: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7/26/2025</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26" y="4679274"/>
            <a:ext cx="9144635" cy="464820"/>
          </a:xfrm>
          <a:custGeom>
            <a:avLst/>
            <a:gdLst/>
            <a:ahLst/>
            <a:cxnLst/>
            <a:rect l="l" t="t" r="r" b="b"/>
            <a:pathLst>
              <a:path w="9144635" h="464820">
                <a:moveTo>
                  <a:pt x="77477" y="0"/>
                </a:moveTo>
                <a:lnTo>
                  <a:pt x="9066674" y="0"/>
                </a:lnTo>
                <a:lnTo>
                  <a:pt x="9081845" y="1500"/>
                </a:lnTo>
                <a:lnTo>
                  <a:pt x="9121406" y="22670"/>
                </a:lnTo>
                <a:lnTo>
                  <a:pt x="9142575" y="62230"/>
                </a:lnTo>
                <a:lnTo>
                  <a:pt x="9144076" y="77401"/>
                </a:lnTo>
                <a:lnTo>
                  <a:pt x="9144076" y="464399"/>
                </a:lnTo>
                <a:lnTo>
                  <a:pt x="76" y="464399"/>
                </a:lnTo>
                <a:lnTo>
                  <a:pt x="76" y="77401"/>
                </a:lnTo>
                <a:lnTo>
                  <a:pt x="6158" y="47273"/>
                </a:lnTo>
                <a:lnTo>
                  <a:pt x="22746" y="22670"/>
                </a:lnTo>
                <a:lnTo>
                  <a:pt x="47349" y="6082"/>
                </a:lnTo>
                <a:lnTo>
                  <a:pt x="77477" y="0"/>
                </a:lnTo>
                <a:close/>
              </a:path>
            </a:pathLst>
          </a:custGeom>
          <a:ln w="9524">
            <a:solidFill>
              <a:srgbClr val="1B212C"/>
            </a:solidFill>
          </a:ln>
        </p:spPr>
        <p:txBody>
          <a:bodyPr wrap="square" lIns="0" tIns="0" rIns="0" bIns="0" rtlCol="0"/>
          <a:lstStyle/>
          <a:p>
            <a:endParaRPr/>
          </a:p>
        </p:txBody>
      </p:sp>
      <p:pic>
        <p:nvPicPr>
          <p:cNvPr id="17" name="bg object 17"/>
          <p:cNvPicPr/>
          <p:nvPr/>
        </p:nvPicPr>
        <p:blipFill>
          <a:blip r:embed="rId7" cstate="print"/>
          <a:stretch>
            <a:fillRect/>
          </a:stretch>
        </p:blipFill>
        <p:spPr>
          <a:xfrm>
            <a:off x="8160560" y="4834490"/>
            <a:ext cx="730331" cy="157523"/>
          </a:xfrm>
          <a:prstGeom prst="rect">
            <a:avLst/>
          </a:prstGeom>
        </p:spPr>
      </p:pic>
      <p:sp>
        <p:nvSpPr>
          <p:cNvPr id="2" name="Holder 2"/>
          <p:cNvSpPr>
            <a:spLocks noGrp="1"/>
          </p:cNvSpPr>
          <p:nvPr>
            <p:ph type="title"/>
          </p:nvPr>
        </p:nvSpPr>
        <p:spPr>
          <a:xfrm>
            <a:off x="692150" y="811884"/>
            <a:ext cx="6591934" cy="436880"/>
          </a:xfrm>
          <a:prstGeom prst="rect">
            <a:avLst/>
          </a:prstGeom>
        </p:spPr>
        <p:txBody>
          <a:bodyPr wrap="square" lIns="0" tIns="0" rIns="0" bIns="0">
            <a:spAutoFit/>
          </a:bodyPr>
          <a:lstStyle>
            <a:lvl1pPr>
              <a:defRPr sz="2700" b="0" i="0">
                <a:solidFill>
                  <a:srgbClr val="1B212C"/>
                </a:solidFill>
                <a:latin typeface="Arial Black"/>
                <a:cs typeface="Arial Black"/>
              </a:defRPr>
            </a:lvl1pPr>
          </a:lstStyle>
          <a:p>
            <a:endParaRPr/>
          </a:p>
        </p:txBody>
      </p:sp>
      <p:sp>
        <p:nvSpPr>
          <p:cNvPr id="3" name="Holder 3"/>
          <p:cNvSpPr>
            <a:spLocks noGrp="1"/>
          </p:cNvSpPr>
          <p:nvPr>
            <p:ph type="body" idx="1"/>
          </p:nvPr>
        </p:nvSpPr>
        <p:spPr>
          <a:xfrm>
            <a:off x="463549" y="1844382"/>
            <a:ext cx="3955415" cy="1527175"/>
          </a:xfrm>
          <a:prstGeom prst="rect">
            <a:avLst/>
          </a:prstGeom>
        </p:spPr>
        <p:txBody>
          <a:bodyPr wrap="square" lIns="0" tIns="0" rIns="0" bIns="0">
            <a:spAutoFit/>
          </a:bodyPr>
          <a:lstStyle>
            <a:lvl1pPr>
              <a:defRPr sz="2400" b="0" i="0">
                <a:solidFill>
                  <a:srgbClr val="1B212C"/>
                </a:solidFill>
                <a:latin typeface="Arial Black"/>
                <a:cs typeface="Arial Black"/>
              </a:defRPr>
            </a:lvl1pPr>
          </a:lstStyle>
          <a:p>
            <a:endParaRPr/>
          </a:p>
        </p:txBody>
      </p:sp>
      <p:sp>
        <p:nvSpPr>
          <p:cNvPr id="4" name="Holder 4"/>
          <p:cNvSpPr>
            <a:spLocks noGrp="1"/>
          </p:cNvSpPr>
          <p:nvPr>
            <p:ph type="ftr" sz="quarter" idx="5"/>
          </p:nvPr>
        </p:nvSpPr>
        <p:spPr>
          <a:xfrm>
            <a:off x="3917905" y="4815589"/>
            <a:ext cx="1203960" cy="163829"/>
          </a:xfrm>
          <a:prstGeom prst="rect">
            <a:avLst/>
          </a:prstGeom>
        </p:spPr>
        <p:txBody>
          <a:bodyPr wrap="square" lIns="0" tIns="0" rIns="0" bIns="0">
            <a:spAutoFit/>
          </a:bodyPr>
          <a:lstStyle>
            <a:lvl1pPr>
              <a:defRPr sz="1000" b="1" i="0">
                <a:solidFill>
                  <a:srgbClr val="1B212C"/>
                </a:solidFill>
                <a:latin typeface="Arial"/>
                <a:cs typeface="Arial"/>
              </a:defRPr>
            </a:lvl1pPr>
          </a:lstStyle>
          <a:p>
            <a:pPr marL="12700">
              <a:lnSpc>
                <a:spcPts val="1180"/>
              </a:lnSpc>
            </a:pPr>
            <a:r>
              <a:rPr spc="-40" dirty="0"/>
              <a:t>[Your</a:t>
            </a:r>
            <a:r>
              <a:rPr spc="-90" dirty="0"/>
              <a:t> </a:t>
            </a:r>
            <a:r>
              <a:rPr spc="-20" dirty="0"/>
              <a:t>Startup</a:t>
            </a:r>
            <a:r>
              <a:rPr spc="-65" dirty="0"/>
              <a:t> </a:t>
            </a:r>
            <a:r>
              <a:rPr spc="-10" dirty="0"/>
              <a:t>Name]</a:t>
            </a:r>
          </a:p>
        </p:txBody>
      </p:sp>
      <p:sp>
        <p:nvSpPr>
          <p:cNvPr id="5" name="Holder 5"/>
          <p:cNvSpPr>
            <a:spLocks noGrp="1"/>
          </p:cNvSpPr>
          <p:nvPr>
            <p:ph type="dt" sz="half" idx="6"/>
          </p:nvPr>
        </p:nvSpPr>
        <p:spPr>
          <a:xfrm>
            <a:off x="457200" y="4783455"/>
            <a:ext cx="2103120" cy="257175"/>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7/26/2025</a:t>
            </a:fld>
            <a:endParaRPr lang="en-US"/>
          </a:p>
        </p:txBody>
      </p:sp>
      <p:sp>
        <p:nvSpPr>
          <p:cNvPr id="6" name="Holder 6"/>
          <p:cNvSpPr>
            <a:spLocks noGrp="1"/>
          </p:cNvSpPr>
          <p:nvPr>
            <p:ph type="sldNum" sz="quarter" idx="7"/>
          </p:nvPr>
        </p:nvSpPr>
        <p:spPr>
          <a:xfrm>
            <a:off x="6583680" y="4783455"/>
            <a:ext cx="2103120" cy="257175"/>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5.xml"/><Relationship Id="rId6" Type="http://schemas.openxmlformats.org/officeDocument/2006/relationships/image" Target="../media/image6.jpg"/><Relationship Id="rId5" Type="http://schemas.openxmlformats.org/officeDocument/2006/relationships/image" Target="../media/image1.jp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mailto:praveensrinivasan05@gmail.com" TargetMode="External"/><Relationship Id="rId2" Type="http://schemas.openxmlformats.org/officeDocument/2006/relationships/image" Target="../media/image2.png"/><Relationship Id="rId1" Type="http://schemas.openxmlformats.org/officeDocument/2006/relationships/slideLayout" Target="../slideLayouts/slideLayout5.xml"/><Relationship Id="rId6" Type="http://schemas.openxmlformats.org/officeDocument/2006/relationships/image" Target="../media/image35.png"/><Relationship Id="rId5" Type="http://schemas.openxmlformats.org/officeDocument/2006/relationships/image" Target="../media/image1.jpg"/><Relationship Id="rId4" Type="http://schemas.openxmlformats.org/officeDocument/2006/relationships/image" Target="../media/image34.jp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8.jp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7.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microsoft.com/office/2007/relationships/hdphoto" Target="../media/hdphoto1.wdp"/></Relationships>
</file>

<file path=ppt/slides/_rels/slide9.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28.png"/><Relationship Id="rId18" Type="http://schemas.openxmlformats.org/officeDocument/2006/relationships/image" Target="../media/image33.png"/><Relationship Id="rId3" Type="http://schemas.openxmlformats.org/officeDocument/2006/relationships/image" Target="../media/image18.png"/><Relationship Id="rId7" Type="http://schemas.openxmlformats.org/officeDocument/2006/relationships/image" Target="../media/image22.png"/><Relationship Id="rId12" Type="http://schemas.openxmlformats.org/officeDocument/2006/relationships/image" Target="../media/image27.png"/><Relationship Id="rId17" Type="http://schemas.openxmlformats.org/officeDocument/2006/relationships/image" Target="../media/image32.png"/><Relationship Id="rId2" Type="http://schemas.openxmlformats.org/officeDocument/2006/relationships/image" Target="../media/image2.png"/><Relationship Id="rId16"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21.png"/><Relationship Id="rId11" Type="http://schemas.openxmlformats.org/officeDocument/2006/relationships/image" Target="../media/image26.png"/><Relationship Id="rId5" Type="http://schemas.openxmlformats.org/officeDocument/2006/relationships/image" Target="../media/image20.png"/><Relationship Id="rId15" Type="http://schemas.openxmlformats.org/officeDocument/2006/relationships/image" Target="../media/image30.pn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png"/><Relationship Id="rId14"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4053249" y="1301337"/>
            <a:ext cx="1280751" cy="449504"/>
            <a:chOff x="4053249" y="1301337"/>
            <a:chExt cx="1042669" cy="352425"/>
          </a:xfrm>
        </p:grpSpPr>
        <p:pic>
          <p:nvPicPr>
            <p:cNvPr id="3" name="object 3"/>
            <p:cNvPicPr/>
            <p:nvPr/>
          </p:nvPicPr>
          <p:blipFill>
            <a:blip r:embed="rId2" cstate="print"/>
            <a:stretch>
              <a:fillRect/>
            </a:stretch>
          </p:blipFill>
          <p:spPr>
            <a:xfrm>
              <a:off x="4062775" y="1310862"/>
              <a:ext cx="1023352" cy="333298"/>
            </a:xfrm>
            <a:prstGeom prst="rect">
              <a:avLst/>
            </a:prstGeom>
          </p:spPr>
        </p:pic>
        <p:sp>
          <p:nvSpPr>
            <p:cNvPr id="4" name="object 4"/>
            <p:cNvSpPr/>
            <p:nvPr/>
          </p:nvSpPr>
          <p:spPr>
            <a:xfrm>
              <a:off x="4058012" y="1306100"/>
              <a:ext cx="1033144" cy="342900"/>
            </a:xfrm>
            <a:custGeom>
              <a:avLst/>
              <a:gdLst/>
              <a:ahLst/>
              <a:cxnLst/>
              <a:rect l="l" t="t" r="r" b="b"/>
              <a:pathLst>
                <a:path w="1033145" h="342900">
                  <a:moveTo>
                    <a:pt x="0" y="0"/>
                  </a:moveTo>
                  <a:lnTo>
                    <a:pt x="1032877" y="0"/>
                  </a:lnTo>
                  <a:lnTo>
                    <a:pt x="1032877" y="342823"/>
                  </a:lnTo>
                  <a:lnTo>
                    <a:pt x="0" y="342823"/>
                  </a:lnTo>
                  <a:lnTo>
                    <a:pt x="0" y="0"/>
                  </a:lnTo>
                  <a:close/>
                </a:path>
              </a:pathLst>
            </a:custGeom>
            <a:ln w="9524">
              <a:solidFill>
                <a:srgbClr val="1B212C"/>
              </a:solidFill>
            </a:ln>
          </p:spPr>
          <p:txBody>
            <a:bodyPr wrap="square" lIns="0" tIns="0" rIns="0" bIns="0" rtlCol="0"/>
            <a:lstStyle/>
            <a:p>
              <a:endParaRPr/>
            </a:p>
          </p:txBody>
        </p:sp>
        <p:pic>
          <p:nvPicPr>
            <p:cNvPr id="5" name="object 5"/>
            <p:cNvPicPr/>
            <p:nvPr/>
          </p:nvPicPr>
          <p:blipFill>
            <a:blip r:embed="rId3" cstate="print"/>
            <a:stretch>
              <a:fillRect/>
            </a:stretch>
          </p:blipFill>
          <p:spPr>
            <a:xfrm>
              <a:off x="4306887" y="1352153"/>
              <a:ext cx="118517" cy="241647"/>
            </a:xfrm>
            <a:prstGeom prst="rect">
              <a:avLst/>
            </a:prstGeom>
          </p:spPr>
        </p:pic>
      </p:grpSp>
      <p:sp>
        <p:nvSpPr>
          <p:cNvPr id="6" name="object 6"/>
          <p:cNvSpPr txBox="1"/>
          <p:nvPr/>
        </p:nvSpPr>
        <p:spPr>
          <a:xfrm>
            <a:off x="3962400" y="1954845"/>
            <a:ext cx="2470150" cy="299720"/>
          </a:xfrm>
          <a:prstGeom prst="rect">
            <a:avLst/>
          </a:prstGeom>
        </p:spPr>
        <p:txBody>
          <a:bodyPr vert="horz" wrap="square" lIns="0" tIns="12700" rIns="0" bIns="0" rtlCol="0">
            <a:spAutoFit/>
          </a:bodyPr>
          <a:lstStyle/>
          <a:p>
            <a:pPr marL="12700">
              <a:lnSpc>
                <a:spcPct val="100000"/>
              </a:lnSpc>
              <a:spcBef>
                <a:spcPts val="100"/>
              </a:spcBef>
            </a:pPr>
            <a:r>
              <a:rPr lang="en-IN" spc="-50" dirty="0" err="1">
                <a:solidFill>
                  <a:srgbClr val="1B212C"/>
                </a:solidFill>
                <a:latin typeface="Arial Black"/>
                <a:cs typeface="Arial Black"/>
              </a:rPr>
              <a:t>Liquifusion</a:t>
            </a:r>
            <a:r>
              <a:rPr lang="en-IN" spc="-50" dirty="0">
                <a:solidFill>
                  <a:srgbClr val="1B212C"/>
                </a:solidFill>
                <a:latin typeface="Arial Black"/>
                <a:cs typeface="Arial Black"/>
              </a:rPr>
              <a:t> AI</a:t>
            </a:r>
            <a:endParaRPr sz="1800" dirty="0">
              <a:latin typeface="Arial Black"/>
              <a:cs typeface="Arial Black"/>
            </a:endParaRPr>
          </a:p>
        </p:txBody>
      </p:sp>
      <p:sp>
        <p:nvSpPr>
          <p:cNvPr id="7" name="object 7"/>
          <p:cNvSpPr txBox="1"/>
          <p:nvPr/>
        </p:nvSpPr>
        <p:spPr>
          <a:xfrm>
            <a:off x="-33454" y="2674598"/>
            <a:ext cx="11353800" cy="566822"/>
          </a:xfrm>
          <a:prstGeom prst="rect">
            <a:avLst/>
          </a:prstGeom>
        </p:spPr>
        <p:txBody>
          <a:bodyPr vert="horz" wrap="square" lIns="0" tIns="12700" rIns="0" bIns="0" rtlCol="0">
            <a:spAutoFit/>
          </a:bodyPr>
          <a:lstStyle/>
          <a:p>
            <a:pPr marL="12700" marR="5080" indent="776605">
              <a:spcBef>
                <a:spcPts val="100"/>
              </a:spcBef>
            </a:pPr>
            <a:r>
              <a:rPr lang="en-IN" sz="3600" b="1" dirty="0"/>
              <a:t>Smart cross-chain liquidity optimizer</a:t>
            </a:r>
            <a:endParaRPr sz="3600" dirty="0">
              <a:latin typeface="Arial Black"/>
              <a:cs typeface="Arial Black"/>
            </a:endParaRPr>
          </a:p>
        </p:txBody>
      </p:sp>
      <p:grpSp>
        <p:nvGrpSpPr>
          <p:cNvPr id="8" name="object 8"/>
          <p:cNvGrpSpPr/>
          <p:nvPr/>
        </p:nvGrpSpPr>
        <p:grpSpPr>
          <a:xfrm>
            <a:off x="2971462" y="4515937"/>
            <a:ext cx="1471930" cy="632460"/>
            <a:chOff x="2971462" y="4515937"/>
            <a:chExt cx="1471930" cy="632460"/>
          </a:xfrm>
        </p:grpSpPr>
        <p:sp>
          <p:nvSpPr>
            <p:cNvPr id="9" name="object 9"/>
            <p:cNvSpPr/>
            <p:nvPr/>
          </p:nvSpPr>
          <p:spPr>
            <a:xfrm>
              <a:off x="2976225" y="4520700"/>
              <a:ext cx="1462405" cy="622935"/>
            </a:xfrm>
            <a:custGeom>
              <a:avLst/>
              <a:gdLst/>
              <a:ahLst/>
              <a:cxnLst/>
              <a:rect l="l" t="t" r="r" b="b"/>
              <a:pathLst>
                <a:path w="1462404" h="622935">
                  <a:moveTo>
                    <a:pt x="103814" y="0"/>
                  </a:moveTo>
                  <a:lnTo>
                    <a:pt x="1358410" y="0"/>
                  </a:lnTo>
                  <a:lnTo>
                    <a:pt x="1378755" y="2012"/>
                  </a:lnTo>
                  <a:lnTo>
                    <a:pt x="1415999" y="17439"/>
                  </a:lnTo>
                  <a:lnTo>
                    <a:pt x="1444772" y="46212"/>
                  </a:lnTo>
                  <a:lnTo>
                    <a:pt x="1460199" y="83456"/>
                  </a:lnTo>
                  <a:lnTo>
                    <a:pt x="1462212" y="103801"/>
                  </a:lnTo>
                  <a:lnTo>
                    <a:pt x="1462212" y="622799"/>
                  </a:lnTo>
                  <a:lnTo>
                    <a:pt x="12" y="622799"/>
                  </a:lnTo>
                  <a:lnTo>
                    <a:pt x="12" y="103801"/>
                  </a:lnTo>
                  <a:lnTo>
                    <a:pt x="8169" y="63397"/>
                  </a:lnTo>
                  <a:lnTo>
                    <a:pt x="30415" y="30402"/>
                  </a:lnTo>
                  <a:lnTo>
                    <a:pt x="63409" y="8157"/>
                  </a:lnTo>
                  <a:lnTo>
                    <a:pt x="103814" y="0"/>
                  </a:lnTo>
                  <a:close/>
                </a:path>
              </a:pathLst>
            </a:custGeom>
            <a:ln w="9524">
              <a:solidFill>
                <a:srgbClr val="1B212C"/>
              </a:solidFill>
            </a:ln>
          </p:spPr>
          <p:txBody>
            <a:bodyPr wrap="square" lIns="0" tIns="0" rIns="0" bIns="0" rtlCol="0"/>
            <a:lstStyle/>
            <a:p>
              <a:endParaRPr/>
            </a:p>
          </p:txBody>
        </p:sp>
        <p:pic>
          <p:nvPicPr>
            <p:cNvPr id="10" name="object 10"/>
            <p:cNvPicPr/>
            <p:nvPr/>
          </p:nvPicPr>
          <p:blipFill>
            <a:blip r:embed="rId4" cstate="print"/>
            <a:stretch>
              <a:fillRect/>
            </a:stretch>
          </p:blipFill>
          <p:spPr>
            <a:xfrm>
              <a:off x="3167841" y="4787000"/>
              <a:ext cx="1078999" cy="150699"/>
            </a:xfrm>
            <a:prstGeom prst="rect">
              <a:avLst/>
            </a:prstGeom>
          </p:spPr>
        </p:pic>
      </p:grpSp>
      <p:grpSp>
        <p:nvGrpSpPr>
          <p:cNvPr id="11" name="object 11"/>
          <p:cNvGrpSpPr/>
          <p:nvPr/>
        </p:nvGrpSpPr>
        <p:grpSpPr>
          <a:xfrm>
            <a:off x="4700787" y="4515937"/>
            <a:ext cx="1471930" cy="632460"/>
            <a:chOff x="4700787" y="4515937"/>
            <a:chExt cx="1471930" cy="632460"/>
          </a:xfrm>
        </p:grpSpPr>
        <p:sp>
          <p:nvSpPr>
            <p:cNvPr id="12" name="object 12"/>
            <p:cNvSpPr/>
            <p:nvPr/>
          </p:nvSpPr>
          <p:spPr>
            <a:xfrm>
              <a:off x="4705550" y="4520700"/>
              <a:ext cx="1462405" cy="622935"/>
            </a:xfrm>
            <a:custGeom>
              <a:avLst/>
              <a:gdLst/>
              <a:ahLst/>
              <a:cxnLst/>
              <a:rect l="l" t="t" r="r" b="b"/>
              <a:pathLst>
                <a:path w="1462404" h="622935">
                  <a:moveTo>
                    <a:pt x="103813" y="0"/>
                  </a:moveTo>
                  <a:lnTo>
                    <a:pt x="1358409" y="0"/>
                  </a:lnTo>
                  <a:lnTo>
                    <a:pt x="1378755" y="2012"/>
                  </a:lnTo>
                  <a:lnTo>
                    <a:pt x="1415999" y="17439"/>
                  </a:lnTo>
                  <a:lnTo>
                    <a:pt x="1444772" y="46212"/>
                  </a:lnTo>
                  <a:lnTo>
                    <a:pt x="1460199" y="83456"/>
                  </a:lnTo>
                  <a:lnTo>
                    <a:pt x="1462211" y="103801"/>
                  </a:lnTo>
                  <a:lnTo>
                    <a:pt x="1462211" y="622799"/>
                  </a:lnTo>
                  <a:lnTo>
                    <a:pt x="11" y="622799"/>
                  </a:lnTo>
                  <a:lnTo>
                    <a:pt x="11" y="103801"/>
                  </a:lnTo>
                  <a:lnTo>
                    <a:pt x="8169" y="63397"/>
                  </a:lnTo>
                  <a:lnTo>
                    <a:pt x="30414" y="30402"/>
                  </a:lnTo>
                  <a:lnTo>
                    <a:pt x="63409" y="8157"/>
                  </a:lnTo>
                  <a:lnTo>
                    <a:pt x="103813" y="0"/>
                  </a:lnTo>
                  <a:close/>
                </a:path>
              </a:pathLst>
            </a:custGeom>
            <a:ln w="9524">
              <a:solidFill>
                <a:srgbClr val="1B212C"/>
              </a:solidFill>
            </a:ln>
          </p:spPr>
          <p:txBody>
            <a:bodyPr wrap="square" lIns="0" tIns="0" rIns="0" bIns="0" rtlCol="0"/>
            <a:lstStyle/>
            <a:p>
              <a:endParaRPr/>
            </a:p>
          </p:txBody>
        </p:sp>
        <p:pic>
          <p:nvPicPr>
            <p:cNvPr id="13" name="object 13"/>
            <p:cNvPicPr/>
            <p:nvPr/>
          </p:nvPicPr>
          <p:blipFill>
            <a:blip r:embed="rId5" cstate="print"/>
            <a:stretch>
              <a:fillRect/>
            </a:stretch>
          </p:blipFill>
          <p:spPr>
            <a:xfrm>
              <a:off x="4846705" y="4740893"/>
              <a:ext cx="1152426" cy="248562"/>
            </a:xfrm>
            <a:prstGeom prst="rect">
              <a:avLst/>
            </a:prstGeom>
          </p:spPr>
        </p:pic>
      </p:grpSp>
      <p:pic>
        <p:nvPicPr>
          <p:cNvPr id="15" name="Picture 14">
            <a:extLst>
              <a:ext uri="{FF2B5EF4-FFF2-40B4-BE49-F238E27FC236}">
                <a16:creationId xmlns:a16="http://schemas.microsoft.com/office/drawing/2014/main" id="{0979F467-1D16-29ED-DFE7-1F5956CF545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12423" y="592770"/>
            <a:ext cx="1362075" cy="1362075"/>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210149" y="4855462"/>
            <a:ext cx="801925" cy="112000"/>
          </a:xfrm>
          <a:prstGeom prst="rect">
            <a:avLst/>
          </a:prstGeom>
        </p:spPr>
      </p:pic>
      <p:sp>
        <p:nvSpPr>
          <p:cNvPr id="3" name="object 3"/>
          <p:cNvSpPr/>
          <p:nvPr/>
        </p:nvSpPr>
        <p:spPr>
          <a:xfrm>
            <a:off x="8266875" y="119"/>
            <a:ext cx="621030" cy="485140"/>
          </a:xfrm>
          <a:custGeom>
            <a:avLst/>
            <a:gdLst/>
            <a:ahLst/>
            <a:cxnLst/>
            <a:rect l="l" t="t" r="r" b="b"/>
            <a:pathLst>
              <a:path w="621029" h="485140">
                <a:moveTo>
                  <a:pt x="539848" y="485105"/>
                </a:moveTo>
                <a:lnTo>
                  <a:pt x="80851" y="485105"/>
                </a:lnTo>
                <a:lnTo>
                  <a:pt x="65004" y="483537"/>
                </a:lnTo>
                <a:lnTo>
                  <a:pt x="23681" y="461424"/>
                </a:lnTo>
                <a:lnTo>
                  <a:pt x="1567" y="420100"/>
                </a:lnTo>
                <a:lnTo>
                  <a:pt x="0" y="404253"/>
                </a:lnTo>
                <a:lnTo>
                  <a:pt x="0" y="5"/>
                </a:lnTo>
                <a:lnTo>
                  <a:pt x="620699" y="5"/>
                </a:lnTo>
                <a:lnTo>
                  <a:pt x="620699" y="404253"/>
                </a:lnTo>
                <a:lnTo>
                  <a:pt x="614346" y="435724"/>
                </a:lnTo>
                <a:lnTo>
                  <a:pt x="597019" y="461424"/>
                </a:lnTo>
                <a:lnTo>
                  <a:pt x="571319" y="478751"/>
                </a:lnTo>
                <a:lnTo>
                  <a:pt x="539848" y="485105"/>
                </a:lnTo>
                <a:close/>
              </a:path>
            </a:pathLst>
          </a:custGeom>
          <a:ln w="9524">
            <a:solidFill>
              <a:srgbClr val="1B212C"/>
            </a:solidFill>
          </a:ln>
        </p:spPr>
        <p:txBody>
          <a:bodyPr wrap="square" lIns="0" tIns="0" rIns="0" bIns="0" rtlCol="0"/>
          <a:lstStyle/>
          <a:p>
            <a:endParaRPr/>
          </a:p>
        </p:txBody>
      </p:sp>
      <p:sp>
        <p:nvSpPr>
          <p:cNvPr id="4" name="object 4"/>
          <p:cNvSpPr txBox="1"/>
          <p:nvPr/>
        </p:nvSpPr>
        <p:spPr>
          <a:xfrm>
            <a:off x="8512452" y="116645"/>
            <a:ext cx="130175" cy="223520"/>
          </a:xfrm>
          <a:prstGeom prst="rect">
            <a:avLst/>
          </a:prstGeom>
        </p:spPr>
        <p:txBody>
          <a:bodyPr vert="horz" wrap="square" lIns="0" tIns="12700" rIns="0" bIns="0" rtlCol="0">
            <a:spAutoFit/>
          </a:bodyPr>
          <a:lstStyle/>
          <a:p>
            <a:pPr marL="12700">
              <a:lnSpc>
                <a:spcPct val="100000"/>
              </a:lnSpc>
              <a:spcBef>
                <a:spcPts val="100"/>
              </a:spcBef>
            </a:pPr>
            <a:r>
              <a:rPr sz="1300" spc="-50" dirty="0">
                <a:solidFill>
                  <a:srgbClr val="1B212C"/>
                </a:solidFill>
                <a:latin typeface="Lucida Sans Unicode"/>
                <a:cs typeface="Lucida Sans Unicode"/>
              </a:rPr>
              <a:t>8</a:t>
            </a:r>
            <a:endParaRPr sz="1300">
              <a:latin typeface="Lucida Sans Unicode"/>
              <a:cs typeface="Lucida Sans Unicode"/>
            </a:endParaRPr>
          </a:p>
        </p:txBody>
      </p:sp>
      <p:sp>
        <p:nvSpPr>
          <p:cNvPr id="5" name="object 5"/>
          <p:cNvSpPr txBox="1">
            <a:spLocks noGrp="1"/>
          </p:cNvSpPr>
          <p:nvPr>
            <p:ph type="title"/>
          </p:nvPr>
        </p:nvSpPr>
        <p:spPr>
          <a:xfrm>
            <a:off x="463549" y="503085"/>
            <a:ext cx="6203950" cy="939800"/>
          </a:xfrm>
          <a:prstGeom prst="rect">
            <a:avLst/>
          </a:prstGeom>
        </p:spPr>
        <p:txBody>
          <a:bodyPr vert="horz" wrap="square" lIns="0" tIns="12700" rIns="0" bIns="0" rtlCol="0">
            <a:spAutoFit/>
          </a:bodyPr>
          <a:lstStyle/>
          <a:p>
            <a:pPr marL="12700" marR="5080">
              <a:lnSpc>
                <a:spcPct val="100000"/>
              </a:lnSpc>
              <a:spcBef>
                <a:spcPts val="100"/>
              </a:spcBef>
            </a:pPr>
            <a:r>
              <a:rPr sz="3000" spc="-165" dirty="0"/>
              <a:t>Here</a:t>
            </a:r>
            <a:r>
              <a:rPr sz="3000" spc="-415" dirty="0"/>
              <a:t> </a:t>
            </a:r>
            <a:r>
              <a:rPr sz="3000" spc="-120" dirty="0"/>
              <a:t>is</a:t>
            </a:r>
            <a:r>
              <a:rPr sz="3000" spc="-415" dirty="0"/>
              <a:t> </a:t>
            </a:r>
            <a:r>
              <a:rPr sz="3000" spc="-100" dirty="0"/>
              <a:t>how</a:t>
            </a:r>
            <a:r>
              <a:rPr sz="3000" spc="-409" dirty="0"/>
              <a:t> </a:t>
            </a:r>
            <a:r>
              <a:rPr sz="3000" spc="-175" dirty="0"/>
              <a:t>we</a:t>
            </a:r>
            <a:r>
              <a:rPr sz="3000" spc="-415" dirty="0"/>
              <a:t> </a:t>
            </a:r>
            <a:r>
              <a:rPr sz="3000" dirty="0"/>
              <a:t>make/will</a:t>
            </a:r>
            <a:r>
              <a:rPr sz="3000" spc="-415" dirty="0"/>
              <a:t> </a:t>
            </a:r>
            <a:r>
              <a:rPr sz="3000" spc="-20" dirty="0"/>
              <a:t>make </a:t>
            </a:r>
            <a:r>
              <a:rPr sz="3000" spc="-10" dirty="0"/>
              <a:t>money...</a:t>
            </a:r>
            <a:endParaRPr sz="3000"/>
          </a:p>
        </p:txBody>
      </p:sp>
      <p:sp>
        <p:nvSpPr>
          <p:cNvPr id="6" name="object 6"/>
          <p:cNvSpPr txBox="1"/>
          <p:nvPr/>
        </p:nvSpPr>
        <p:spPr>
          <a:xfrm>
            <a:off x="777874" y="2959646"/>
            <a:ext cx="8518526" cy="1497846"/>
          </a:xfrm>
          <a:prstGeom prst="rect">
            <a:avLst/>
          </a:prstGeom>
        </p:spPr>
        <p:txBody>
          <a:bodyPr vert="horz" wrap="square" lIns="0" tIns="12700" rIns="0" bIns="0" rtlCol="0">
            <a:spAutoFit/>
          </a:bodyPr>
          <a:lstStyle/>
          <a:p>
            <a:pPr marL="12700" marR="5080">
              <a:lnSpc>
                <a:spcPct val="100000"/>
              </a:lnSpc>
              <a:spcBef>
                <a:spcPts val="1530"/>
              </a:spcBef>
            </a:pPr>
            <a:r>
              <a:rPr lang="en-US" sz="1400" b="1" dirty="0"/>
              <a:t>Enterprise API &amp; White-Label Licensing:</a:t>
            </a:r>
            <a:r>
              <a:rPr lang="en-US" sz="1400" dirty="0"/>
              <a:t> Offer </a:t>
            </a:r>
            <a:r>
              <a:rPr lang="en-US" sz="1400" dirty="0" err="1"/>
              <a:t>LiquiFusion’s</a:t>
            </a:r>
            <a:r>
              <a:rPr lang="en-US" sz="1400" dirty="0"/>
              <a:t> AI-powered risk scoring and optimization as a plug-and-play API or complete white-label module for wallets, custodians, and aggregator platforms—charging a usage-based fee or flat monthly license.</a:t>
            </a:r>
          </a:p>
          <a:p>
            <a:pPr marL="12700" marR="5080">
              <a:lnSpc>
                <a:spcPct val="100000"/>
              </a:lnSpc>
              <a:spcBef>
                <a:spcPts val="1530"/>
              </a:spcBef>
            </a:pPr>
            <a:r>
              <a:rPr lang="en-US" sz="1400" b="1" dirty="0"/>
              <a:t>Compliance &amp; Audit Services:</a:t>
            </a:r>
            <a:r>
              <a:rPr lang="en-US" sz="1400" dirty="0"/>
              <a:t> Provide downloadable audit logs, automated compliance reports, and “real-time risk attestation” features as an optional paid service for DAOs, institutions, or protocols needing regulatory proof or external verification—billed as a one-time or recurring fee.</a:t>
            </a:r>
          </a:p>
        </p:txBody>
      </p:sp>
      <p:pic>
        <p:nvPicPr>
          <p:cNvPr id="7" name="object 7"/>
          <p:cNvPicPr/>
          <p:nvPr/>
        </p:nvPicPr>
        <p:blipFill>
          <a:blip r:embed="rId3" cstate="print"/>
          <a:stretch>
            <a:fillRect/>
          </a:stretch>
        </p:blipFill>
        <p:spPr>
          <a:xfrm>
            <a:off x="500047" y="3810717"/>
            <a:ext cx="161925" cy="228599"/>
          </a:xfrm>
          <a:prstGeom prst="rect">
            <a:avLst/>
          </a:prstGeom>
        </p:spPr>
      </p:pic>
      <p:pic>
        <p:nvPicPr>
          <p:cNvPr id="8" name="object 8"/>
          <p:cNvPicPr/>
          <p:nvPr/>
        </p:nvPicPr>
        <p:blipFill>
          <a:blip r:embed="rId3" cstate="print"/>
          <a:stretch>
            <a:fillRect/>
          </a:stretch>
        </p:blipFill>
        <p:spPr>
          <a:xfrm>
            <a:off x="518574" y="2994572"/>
            <a:ext cx="161925" cy="228599"/>
          </a:xfrm>
          <a:prstGeom prst="rect">
            <a:avLst/>
          </a:prstGeom>
        </p:spPr>
      </p:pic>
      <p:sp>
        <p:nvSpPr>
          <p:cNvPr id="9" name="object 9"/>
          <p:cNvSpPr/>
          <p:nvPr/>
        </p:nvSpPr>
        <p:spPr>
          <a:xfrm>
            <a:off x="518574" y="1608674"/>
            <a:ext cx="2582545" cy="963294"/>
          </a:xfrm>
          <a:custGeom>
            <a:avLst/>
            <a:gdLst/>
            <a:ahLst/>
            <a:cxnLst/>
            <a:rect l="l" t="t" r="r" b="b"/>
            <a:pathLst>
              <a:path w="2582545" h="963294">
                <a:moveTo>
                  <a:pt x="0" y="160503"/>
                </a:moveTo>
                <a:lnTo>
                  <a:pt x="8182" y="109771"/>
                </a:lnTo>
                <a:lnTo>
                  <a:pt x="30967" y="65712"/>
                </a:lnTo>
                <a:lnTo>
                  <a:pt x="65712" y="30967"/>
                </a:lnTo>
                <a:lnTo>
                  <a:pt x="109771" y="8182"/>
                </a:lnTo>
                <a:lnTo>
                  <a:pt x="160503" y="0"/>
                </a:lnTo>
                <a:lnTo>
                  <a:pt x="2421896" y="0"/>
                </a:lnTo>
                <a:lnTo>
                  <a:pt x="2483318" y="12217"/>
                </a:lnTo>
                <a:lnTo>
                  <a:pt x="2535389" y="47010"/>
                </a:lnTo>
                <a:lnTo>
                  <a:pt x="2570182" y="99081"/>
                </a:lnTo>
                <a:lnTo>
                  <a:pt x="2582399" y="160503"/>
                </a:lnTo>
                <a:lnTo>
                  <a:pt x="2582399" y="802496"/>
                </a:lnTo>
                <a:lnTo>
                  <a:pt x="2574217" y="853228"/>
                </a:lnTo>
                <a:lnTo>
                  <a:pt x="2551432" y="897287"/>
                </a:lnTo>
                <a:lnTo>
                  <a:pt x="2516687" y="932032"/>
                </a:lnTo>
                <a:lnTo>
                  <a:pt x="2472628" y="954817"/>
                </a:lnTo>
                <a:lnTo>
                  <a:pt x="2421896" y="962999"/>
                </a:lnTo>
                <a:lnTo>
                  <a:pt x="160503" y="962999"/>
                </a:lnTo>
                <a:lnTo>
                  <a:pt x="109771" y="954817"/>
                </a:lnTo>
                <a:lnTo>
                  <a:pt x="65712" y="932032"/>
                </a:lnTo>
                <a:lnTo>
                  <a:pt x="30967" y="897287"/>
                </a:lnTo>
                <a:lnTo>
                  <a:pt x="8182" y="853228"/>
                </a:lnTo>
                <a:lnTo>
                  <a:pt x="0" y="802496"/>
                </a:lnTo>
                <a:lnTo>
                  <a:pt x="0" y="160503"/>
                </a:lnTo>
                <a:close/>
              </a:path>
            </a:pathLst>
          </a:custGeom>
          <a:ln w="9524">
            <a:solidFill>
              <a:srgbClr val="1B212C"/>
            </a:solidFill>
          </a:ln>
        </p:spPr>
        <p:txBody>
          <a:bodyPr wrap="square" lIns="0" tIns="0" rIns="0" bIns="0" rtlCol="0"/>
          <a:lstStyle/>
          <a:p>
            <a:endParaRPr/>
          </a:p>
        </p:txBody>
      </p:sp>
      <p:sp>
        <p:nvSpPr>
          <p:cNvPr id="10" name="object 10"/>
          <p:cNvSpPr txBox="1"/>
          <p:nvPr/>
        </p:nvSpPr>
        <p:spPr>
          <a:xfrm>
            <a:off x="692100" y="1782066"/>
            <a:ext cx="2098040" cy="997709"/>
          </a:xfrm>
          <a:prstGeom prst="rect">
            <a:avLst/>
          </a:prstGeom>
        </p:spPr>
        <p:txBody>
          <a:bodyPr vert="horz" wrap="square" lIns="0" tIns="12700" rIns="0" bIns="0" rtlCol="0">
            <a:spAutoFit/>
          </a:bodyPr>
          <a:lstStyle/>
          <a:p>
            <a:pPr marL="12700">
              <a:lnSpc>
                <a:spcPct val="100000"/>
              </a:lnSpc>
              <a:spcBef>
                <a:spcPts val="100"/>
              </a:spcBef>
            </a:pPr>
            <a:r>
              <a:rPr lang="en-IN" sz="2300" spc="-25" dirty="0">
                <a:solidFill>
                  <a:srgbClr val="1B212C"/>
                </a:solidFill>
                <a:latin typeface="Arial Black"/>
                <a:cs typeface="Arial Black"/>
              </a:rPr>
              <a:t>2 - 10</a:t>
            </a:r>
            <a:r>
              <a:rPr sz="2300" spc="-25" dirty="0">
                <a:solidFill>
                  <a:srgbClr val="1B212C"/>
                </a:solidFill>
                <a:latin typeface="Arial Black"/>
                <a:cs typeface="Arial Black"/>
              </a:rPr>
              <a:t>%</a:t>
            </a:r>
            <a:endParaRPr sz="2300" dirty="0">
              <a:latin typeface="Arial Black"/>
              <a:cs typeface="Arial Black"/>
            </a:endParaRPr>
          </a:p>
          <a:p>
            <a:pPr marL="12700">
              <a:spcBef>
                <a:spcPts val="40"/>
              </a:spcBef>
            </a:pPr>
            <a:r>
              <a:rPr lang="en-IN" sz="1400" b="1" dirty="0"/>
              <a:t>Per-Transaction Protection Fees</a:t>
            </a:r>
          </a:p>
          <a:p>
            <a:pPr marL="12700">
              <a:lnSpc>
                <a:spcPct val="100000"/>
              </a:lnSpc>
              <a:spcBef>
                <a:spcPts val="40"/>
              </a:spcBef>
            </a:pPr>
            <a:endParaRPr sz="1300" dirty="0">
              <a:latin typeface="Lucida Sans Unicode"/>
              <a:cs typeface="Lucida Sans Unicode"/>
            </a:endParaRPr>
          </a:p>
        </p:txBody>
      </p:sp>
      <p:sp>
        <p:nvSpPr>
          <p:cNvPr id="11" name="object 11"/>
          <p:cNvSpPr/>
          <p:nvPr/>
        </p:nvSpPr>
        <p:spPr>
          <a:xfrm>
            <a:off x="3337974" y="1608674"/>
            <a:ext cx="2582545" cy="963294"/>
          </a:xfrm>
          <a:custGeom>
            <a:avLst/>
            <a:gdLst/>
            <a:ahLst/>
            <a:cxnLst/>
            <a:rect l="l" t="t" r="r" b="b"/>
            <a:pathLst>
              <a:path w="2582545" h="963294">
                <a:moveTo>
                  <a:pt x="0" y="160503"/>
                </a:moveTo>
                <a:lnTo>
                  <a:pt x="8182" y="109771"/>
                </a:lnTo>
                <a:lnTo>
                  <a:pt x="30967" y="65712"/>
                </a:lnTo>
                <a:lnTo>
                  <a:pt x="65712" y="30967"/>
                </a:lnTo>
                <a:lnTo>
                  <a:pt x="109771" y="8182"/>
                </a:lnTo>
                <a:lnTo>
                  <a:pt x="160502" y="0"/>
                </a:lnTo>
                <a:lnTo>
                  <a:pt x="2421896" y="0"/>
                </a:lnTo>
                <a:lnTo>
                  <a:pt x="2483318" y="12217"/>
                </a:lnTo>
                <a:lnTo>
                  <a:pt x="2535389" y="47010"/>
                </a:lnTo>
                <a:lnTo>
                  <a:pt x="2570182" y="99081"/>
                </a:lnTo>
                <a:lnTo>
                  <a:pt x="2582399" y="160503"/>
                </a:lnTo>
                <a:lnTo>
                  <a:pt x="2582399" y="802496"/>
                </a:lnTo>
                <a:lnTo>
                  <a:pt x="2574217" y="853228"/>
                </a:lnTo>
                <a:lnTo>
                  <a:pt x="2551432" y="897287"/>
                </a:lnTo>
                <a:lnTo>
                  <a:pt x="2516687" y="932032"/>
                </a:lnTo>
                <a:lnTo>
                  <a:pt x="2472628" y="954817"/>
                </a:lnTo>
                <a:lnTo>
                  <a:pt x="2421896" y="962999"/>
                </a:lnTo>
                <a:lnTo>
                  <a:pt x="160502" y="962999"/>
                </a:lnTo>
                <a:lnTo>
                  <a:pt x="109771" y="954817"/>
                </a:lnTo>
                <a:lnTo>
                  <a:pt x="65712" y="932032"/>
                </a:lnTo>
                <a:lnTo>
                  <a:pt x="30967" y="897287"/>
                </a:lnTo>
                <a:lnTo>
                  <a:pt x="8182" y="853228"/>
                </a:lnTo>
                <a:lnTo>
                  <a:pt x="0" y="802496"/>
                </a:lnTo>
                <a:lnTo>
                  <a:pt x="0" y="160503"/>
                </a:lnTo>
                <a:close/>
              </a:path>
            </a:pathLst>
          </a:custGeom>
          <a:ln w="9524">
            <a:solidFill>
              <a:srgbClr val="1B212C"/>
            </a:solidFill>
          </a:ln>
        </p:spPr>
        <p:txBody>
          <a:bodyPr wrap="square" lIns="0" tIns="0" rIns="0" bIns="0" rtlCol="0"/>
          <a:lstStyle/>
          <a:p>
            <a:endParaRPr/>
          </a:p>
        </p:txBody>
      </p:sp>
      <p:sp>
        <p:nvSpPr>
          <p:cNvPr id="12" name="object 12"/>
          <p:cNvSpPr txBox="1"/>
          <p:nvPr/>
        </p:nvSpPr>
        <p:spPr>
          <a:xfrm>
            <a:off x="3511499" y="1782067"/>
            <a:ext cx="2645875" cy="997709"/>
          </a:xfrm>
          <a:prstGeom prst="rect">
            <a:avLst/>
          </a:prstGeom>
        </p:spPr>
        <p:txBody>
          <a:bodyPr vert="horz" wrap="square" lIns="0" tIns="12700" rIns="0" bIns="0" rtlCol="0">
            <a:spAutoFit/>
          </a:bodyPr>
          <a:lstStyle/>
          <a:p>
            <a:pPr marL="12700">
              <a:lnSpc>
                <a:spcPct val="100000"/>
              </a:lnSpc>
              <a:spcBef>
                <a:spcPts val="100"/>
              </a:spcBef>
            </a:pPr>
            <a:r>
              <a:rPr lang="en-IN" sz="2300" spc="-25" dirty="0">
                <a:solidFill>
                  <a:srgbClr val="1B212C"/>
                </a:solidFill>
                <a:latin typeface="Arial Black"/>
                <a:cs typeface="Arial Black"/>
              </a:rPr>
              <a:t>10 - 25</a:t>
            </a:r>
            <a:r>
              <a:rPr sz="2300" spc="-25" dirty="0">
                <a:solidFill>
                  <a:srgbClr val="1B212C"/>
                </a:solidFill>
                <a:latin typeface="Arial Black"/>
                <a:cs typeface="Arial Black"/>
              </a:rPr>
              <a:t>%</a:t>
            </a:r>
            <a:endParaRPr sz="2300" dirty="0">
              <a:latin typeface="Arial Black"/>
              <a:cs typeface="Arial Black"/>
            </a:endParaRPr>
          </a:p>
          <a:p>
            <a:pPr marL="12700">
              <a:spcBef>
                <a:spcPts val="40"/>
              </a:spcBef>
            </a:pPr>
            <a:r>
              <a:rPr lang="en-US" sz="1400" b="1" dirty="0"/>
              <a:t>Revenue Sharing With Protocols/Partners</a:t>
            </a:r>
          </a:p>
          <a:p>
            <a:pPr marL="12700">
              <a:lnSpc>
                <a:spcPct val="100000"/>
              </a:lnSpc>
              <a:spcBef>
                <a:spcPts val="40"/>
              </a:spcBef>
            </a:pPr>
            <a:endParaRPr sz="1300" dirty="0">
              <a:latin typeface="Lucida Sans Unicode"/>
              <a:cs typeface="Lucida Sans Unicode"/>
            </a:endParaRPr>
          </a:p>
        </p:txBody>
      </p:sp>
      <p:sp>
        <p:nvSpPr>
          <p:cNvPr id="13" name="object 13"/>
          <p:cNvSpPr/>
          <p:nvPr/>
        </p:nvSpPr>
        <p:spPr>
          <a:xfrm>
            <a:off x="6157374" y="1608674"/>
            <a:ext cx="2582545" cy="963294"/>
          </a:xfrm>
          <a:custGeom>
            <a:avLst/>
            <a:gdLst/>
            <a:ahLst/>
            <a:cxnLst/>
            <a:rect l="l" t="t" r="r" b="b"/>
            <a:pathLst>
              <a:path w="2582545" h="963294">
                <a:moveTo>
                  <a:pt x="0" y="160503"/>
                </a:moveTo>
                <a:lnTo>
                  <a:pt x="8182" y="109771"/>
                </a:lnTo>
                <a:lnTo>
                  <a:pt x="30967" y="65712"/>
                </a:lnTo>
                <a:lnTo>
                  <a:pt x="65712" y="30967"/>
                </a:lnTo>
                <a:lnTo>
                  <a:pt x="109771" y="8182"/>
                </a:lnTo>
                <a:lnTo>
                  <a:pt x="160502" y="0"/>
                </a:lnTo>
                <a:lnTo>
                  <a:pt x="2421896" y="0"/>
                </a:lnTo>
                <a:lnTo>
                  <a:pt x="2483318" y="12217"/>
                </a:lnTo>
                <a:lnTo>
                  <a:pt x="2535389" y="47010"/>
                </a:lnTo>
                <a:lnTo>
                  <a:pt x="2570182" y="99081"/>
                </a:lnTo>
                <a:lnTo>
                  <a:pt x="2582399" y="160503"/>
                </a:lnTo>
                <a:lnTo>
                  <a:pt x="2582399" y="802496"/>
                </a:lnTo>
                <a:lnTo>
                  <a:pt x="2574217" y="853228"/>
                </a:lnTo>
                <a:lnTo>
                  <a:pt x="2551432" y="897287"/>
                </a:lnTo>
                <a:lnTo>
                  <a:pt x="2516688" y="932032"/>
                </a:lnTo>
                <a:lnTo>
                  <a:pt x="2472628" y="954817"/>
                </a:lnTo>
                <a:lnTo>
                  <a:pt x="2421896" y="962999"/>
                </a:lnTo>
                <a:lnTo>
                  <a:pt x="160502" y="962999"/>
                </a:lnTo>
                <a:lnTo>
                  <a:pt x="109771" y="954817"/>
                </a:lnTo>
                <a:lnTo>
                  <a:pt x="65712" y="932032"/>
                </a:lnTo>
                <a:lnTo>
                  <a:pt x="30967" y="897287"/>
                </a:lnTo>
                <a:lnTo>
                  <a:pt x="8182" y="853228"/>
                </a:lnTo>
                <a:lnTo>
                  <a:pt x="0" y="802496"/>
                </a:lnTo>
                <a:lnTo>
                  <a:pt x="0" y="160503"/>
                </a:lnTo>
                <a:close/>
              </a:path>
            </a:pathLst>
          </a:custGeom>
          <a:ln w="9524">
            <a:solidFill>
              <a:srgbClr val="1B212C"/>
            </a:solidFill>
          </a:ln>
        </p:spPr>
        <p:txBody>
          <a:bodyPr wrap="square" lIns="0" tIns="0" rIns="0" bIns="0" rtlCol="0"/>
          <a:lstStyle/>
          <a:p>
            <a:endParaRPr/>
          </a:p>
        </p:txBody>
      </p:sp>
      <p:sp>
        <p:nvSpPr>
          <p:cNvPr id="14" name="object 14"/>
          <p:cNvSpPr txBox="1"/>
          <p:nvPr/>
        </p:nvSpPr>
        <p:spPr>
          <a:xfrm>
            <a:off x="6330900" y="1782066"/>
            <a:ext cx="2508300" cy="997709"/>
          </a:xfrm>
          <a:prstGeom prst="rect">
            <a:avLst/>
          </a:prstGeom>
        </p:spPr>
        <p:txBody>
          <a:bodyPr vert="horz" wrap="square" lIns="0" tIns="12700" rIns="0" bIns="0" rtlCol="0">
            <a:spAutoFit/>
          </a:bodyPr>
          <a:lstStyle/>
          <a:p>
            <a:pPr marL="12700">
              <a:lnSpc>
                <a:spcPct val="100000"/>
              </a:lnSpc>
              <a:spcBef>
                <a:spcPts val="100"/>
              </a:spcBef>
            </a:pPr>
            <a:r>
              <a:rPr lang="en-IN" sz="2300" spc="-25" dirty="0">
                <a:solidFill>
                  <a:srgbClr val="1B212C"/>
                </a:solidFill>
                <a:latin typeface="Arial Black"/>
                <a:cs typeface="Arial Black"/>
              </a:rPr>
              <a:t>20 - 40</a:t>
            </a:r>
            <a:r>
              <a:rPr sz="2300" spc="-25" dirty="0">
                <a:solidFill>
                  <a:srgbClr val="1B212C"/>
                </a:solidFill>
                <a:latin typeface="Arial Black"/>
                <a:cs typeface="Arial Black"/>
              </a:rPr>
              <a:t>%</a:t>
            </a:r>
            <a:endParaRPr sz="2300" dirty="0">
              <a:latin typeface="Arial Black"/>
              <a:cs typeface="Arial Black"/>
            </a:endParaRPr>
          </a:p>
          <a:p>
            <a:pPr marL="12700">
              <a:spcBef>
                <a:spcPts val="40"/>
              </a:spcBef>
            </a:pPr>
            <a:r>
              <a:rPr lang="en-IN" sz="1400" b="1" dirty="0"/>
              <a:t>Governance Token/Protocol Fees</a:t>
            </a:r>
          </a:p>
          <a:p>
            <a:pPr marL="12700">
              <a:lnSpc>
                <a:spcPct val="100000"/>
              </a:lnSpc>
              <a:spcBef>
                <a:spcPts val="40"/>
              </a:spcBef>
            </a:pPr>
            <a:endParaRPr sz="1300" dirty="0">
              <a:latin typeface="Lucida Sans Unicode"/>
              <a:cs typeface="Lucida Sans Unicode"/>
            </a:endParaRPr>
          </a:p>
        </p:txBody>
      </p:sp>
      <p:sp>
        <p:nvSpPr>
          <p:cNvPr id="16" name="object 12">
            <a:extLst>
              <a:ext uri="{FF2B5EF4-FFF2-40B4-BE49-F238E27FC236}">
                <a16:creationId xmlns:a16="http://schemas.microsoft.com/office/drawing/2014/main" id="{927E9AD1-6505-901E-0738-72B2646ADE2C}"/>
              </a:ext>
            </a:extLst>
          </p:cNvPr>
          <p:cNvSpPr txBox="1">
            <a:spLocks noGrp="1"/>
          </p:cNvSpPr>
          <p:nvPr>
            <p:ph type="ftr" sz="quarter" idx="5"/>
          </p:nvPr>
        </p:nvSpPr>
        <p:spPr>
          <a:xfrm>
            <a:off x="3859725" y="4834518"/>
            <a:ext cx="1203960" cy="153888"/>
          </a:xfrm>
          <a:prstGeom prst="rect">
            <a:avLst/>
          </a:prstGeom>
        </p:spPr>
        <p:txBody>
          <a:bodyPr vert="horz" wrap="square" lIns="0" tIns="0" rIns="0" bIns="0" rtlCol="0">
            <a:spAutoFit/>
          </a:bodyPr>
          <a:lstStyle/>
          <a:p>
            <a:pPr marL="12700">
              <a:lnSpc>
                <a:spcPts val="1180"/>
              </a:lnSpc>
            </a:pPr>
            <a:r>
              <a:rPr lang="en-IN" spc="-40" dirty="0" err="1"/>
              <a:t>Liquifusion</a:t>
            </a:r>
            <a:endParaRPr spc="-1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890575" y="4516037"/>
            <a:ext cx="1471930" cy="632460"/>
            <a:chOff x="890575" y="4516037"/>
            <a:chExt cx="1471930" cy="632460"/>
          </a:xfrm>
        </p:grpSpPr>
        <p:sp>
          <p:nvSpPr>
            <p:cNvPr id="3" name="object 3"/>
            <p:cNvSpPr/>
            <p:nvPr/>
          </p:nvSpPr>
          <p:spPr>
            <a:xfrm>
              <a:off x="895337" y="4520800"/>
              <a:ext cx="1462405" cy="622935"/>
            </a:xfrm>
            <a:custGeom>
              <a:avLst/>
              <a:gdLst/>
              <a:ahLst/>
              <a:cxnLst/>
              <a:rect l="l" t="t" r="r" b="b"/>
              <a:pathLst>
                <a:path w="1462405" h="622935">
                  <a:moveTo>
                    <a:pt x="103814" y="0"/>
                  </a:moveTo>
                  <a:lnTo>
                    <a:pt x="1358410" y="0"/>
                  </a:lnTo>
                  <a:lnTo>
                    <a:pt x="1378755" y="2012"/>
                  </a:lnTo>
                  <a:lnTo>
                    <a:pt x="1415999" y="17439"/>
                  </a:lnTo>
                  <a:lnTo>
                    <a:pt x="1444772" y="46212"/>
                  </a:lnTo>
                  <a:lnTo>
                    <a:pt x="1460199" y="83456"/>
                  </a:lnTo>
                  <a:lnTo>
                    <a:pt x="1462212" y="103801"/>
                  </a:lnTo>
                  <a:lnTo>
                    <a:pt x="1462212" y="622799"/>
                  </a:lnTo>
                  <a:lnTo>
                    <a:pt x="12" y="622799"/>
                  </a:lnTo>
                  <a:lnTo>
                    <a:pt x="12" y="103801"/>
                  </a:lnTo>
                  <a:lnTo>
                    <a:pt x="8169" y="63397"/>
                  </a:lnTo>
                  <a:lnTo>
                    <a:pt x="30415" y="30402"/>
                  </a:lnTo>
                  <a:lnTo>
                    <a:pt x="63409" y="8157"/>
                  </a:lnTo>
                  <a:lnTo>
                    <a:pt x="103814" y="0"/>
                  </a:lnTo>
                  <a:close/>
                </a:path>
              </a:pathLst>
            </a:custGeom>
            <a:ln w="9524">
              <a:solidFill>
                <a:srgbClr val="1B212C"/>
              </a:solidFill>
            </a:ln>
          </p:spPr>
          <p:txBody>
            <a:bodyPr wrap="square" lIns="0" tIns="0" rIns="0" bIns="0" rtlCol="0"/>
            <a:lstStyle/>
            <a:p>
              <a:endParaRPr/>
            </a:p>
          </p:txBody>
        </p:sp>
        <p:pic>
          <p:nvPicPr>
            <p:cNvPr id="4" name="object 4"/>
            <p:cNvPicPr/>
            <p:nvPr/>
          </p:nvPicPr>
          <p:blipFill>
            <a:blip r:embed="rId2" cstate="print"/>
            <a:stretch>
              <a:fillRect/>
            </a:stretch>
          </p:blipFill>
          <p:spPr>
            <a:xfrm>
              <a:off x="1086954" y="4787100"/>
              <a:ext cx="1078998" cy="150699"/>
            </a:xfrm>
            <a:prstGeom prst="rect">
              <a:avLst/>
            </a:prstGeom>
          </p:spPr>
        </p:pic>
      </p:grpSp>
      <p:sp>
        <p:nvSpPr>
          <p:cNvPr id="5" name="object 5"/>
          <p:cNvSpPr txBox="1"/>
          <p:nvPr/>
        </p:nvSpPr>
        <p:spPr>
          <a:xfrm>
            <a:off x="882649" y="2077379"/>
            <a:ext cx="5184140" cy="1066959"/>
          </a:xfrm>
          <a:prstGeom prst="rect">
            <a:avLst/>
          </a:prstGeom>
        </p:spPr>
        <p:txBody>
          <a:bodyPr vert="horz" wrap="square" lIns="0" tIns="12700" rIns="0" bIns="0" rtlCol="0">
            <a:spAutoFit/>
          </a:bodyPr>
          <a:lstStyle/>
          <a:p>
            <a:pPr marL="12700">
              <a:lnSpc>
                <a:spcPct val="100000"/>
              </a:lnSpc>
              <a:spcBef>
                <a:spcPts val="100"/>
              </a:spcBef>
            </a:pPr>
            <a:r>
              <a:rPr lang="en-IN" sz="3700" dirty="0" err="1">
                <a:solidFill>
                  <a:srgbClr val="1B212C"/>
                </a:solidFill>
                <a:latin typeface="Arial Black"/>
                <a:cs typeface="Arial Black"/>
              </a:rPr>
              <a:t>Liquifusion</a:t>
            </a:r>
            <a:endParaRPr sz="3700" dirty="0">
              <a:latin typeface="Arial Black"/>
              <a:cs typeface="Arial Black"/>
            </a:endParaRPr>
          </a:p>
          <a:p>
            <a:pPr marL="12700">
              <a:lnSpc>
                <a:spcPct val="100000"/>
              </a:lnSpc>
              <a:spcBef>
                <a:spcPts val="2085"/>
              </a:spcBef>
            </a:pPr>
            <a:r>
              <a:rPr lang="en-IN" sz="1400" b="1" dirty="0"/>
              <a:t>Smart cross-chain liquidity optimizer</a:t>
            </a:r>
            <a:endParaRPr sz="1300" dirty="0">
              <a:latin typeface="Arial Black"/>
              <a:cs typeface="Arial Black"/>
            </a:endParaRPr>
          </a:p>
        </p:txBody>
      </p:sp>
      <p:sp>
        <p:nvSpPr>
          <p:cNvPr id="6" name="object 6"/>
          <p:cNvSpPr txBox="1"/>
          <p:nvPr/>
        </p:nvSpPr>
        <p:spPr>
          <a:xfrm>
            <a:off x="5876661" y="883462"/>
            <a:ext cx="3124740" cy="1232389"/>
          </a:xfrm>
          <a:prstGeom prst="rect">
            <a:avLst/>
          </a:prstGeom>
        </p:spPr>
        <p:txBody>
          <a:bodyPr vert="horz" wrap="square" lIns="0" tIns="97790" rIns="0" bIns="0" rtlCol="0">
            <a:spAutoFit/>
          </a:bodyPr>
          <a:lstStyle/>
          <a:p>
            <a:pPr marL="767715">
              <a:lnSpc>
                <a:spcPct val="100000"/>
              </a:lnSpc>
              <a:spcBef>
                <a:spcPts val="770"/>
              </a:spcBef>
            </a:pPr>
            <a:r>
              <a:rPr lang="en-IN" spc="-55" dirty="0">
                <a:solidFill>
                  <a:srgbClr val="1B212C"/>
                </a:solidFill>
                <a:latin typeface="Arial Black"/>
                <a:cs typeface="Arial Black"/>
              </a:rPr>
              <a:t>Praveen </a:t>
            </a:r>
            <a:r>
              <a:rPr lang="en-IN" spc="-55" dirty="0" err="1">
                <a:solidFill>
                  <a:srgbClr val="1B212C"/>
                </a:solidFill>
                <a:latin typeface="Arial Black"/>
                <a:cs typeface="Arial Black"/>
              </a:rPr>
              <a:t>kumar</a:t>
            </a:r>
            <a:r>
              <a:rPr lang="en-IN" spc="-55" dirty="0">
                <a:solidFill>
                  <a:srgbClr val="1B212C"/>
                </a:solidFill>
                <a:latin typeface="Arial Black"/>
                <a:cs typeface="Arial Black"/>
              </a:rPr>
              <a:t> S</a:t>
            </a:r>
          </a:p>
          <a:p>
            <a:pPr marL="767715">
              <a:lnSpc>
                <a:spcPct val="100000"/>
              </a:lnSpc>
              <a:spcBef>
                <a:spcPts val="770"/>
              </a:spcBef>
            </a:pPr>
            <a:r>
              <a:rPr lang="en-IN" sz="1300" spc="-55" dirty="0">
                <a:solidFill>
                  <a:srgbClr val="1B212C"/>
                </a:solidFill>
                <a:latin typeface="Arial Black"/>
                <a:cs typeface="Arial Black"/>
              </a:rPr>
              <a:t>             </a:t>
            </a:r>
            <a:r>
              <a:rPr sz="1300" spc="-25" dirty="0">
                <a:solidFill>
                  <a:srgbClr val="1B212C"/>
                </a:solidFill>
                <a:latin typeface="Arial Black"/>
                <a:cs typeface="Arial Black"/>
              </a:rPr>
              <a:t>CEO</a:t>
            </a:r>
            <a:endParaRPr sz="1300" dirty="0">
              <a:latin typeface="Arial Black"/>
              <a:cs typeface="Arial Black"/>
            </a:endParaRPr>
          </a:p>
          <a:p>
            <a:pPr marR="5080" algn="r">
              <a:lnSpc>
                <a:spcPct val="100000"/>
              </a:lnSpc>
              <a:spcBef>
                <a:spcPts val="580"/>
              </a:spcBef>
            </a:pPr>
            <a:r>
              <a:rPr lang="en-IN" sz="1300" spc="-10" dirty="0">
                <a:solidFill>
                  <a:srgbClr val="1B212C"/>
                </a:solidFill>
                <a:latin typeface="Arial Black"/>
                <a:cs typeface="Arial Black"/>
                <a:hlinkClick r:id="rId3"/>
              </a:rPr>
              <a:t>praveensrinivasan05@gmail.com</a:t>
            </a:r>
            <a:endParaRPr sz="1300" dirty="0">
              <a:latin typeface="Arial Black"/>
              <a:cs typeface="Arial Black"/>
            </a:endParaRPr>
          </a:p>
          <a:p>
            <a:pPr marR="5080" algn="r">
              <a:lnSpc>
                <a:spcPct val="100000"/>
              </a:lnSpc>
              <a:spcBef>
                <a:spcPts val="575"/>
              </a:spcBef>
            </a:pPr>
            <a:r>
              <a:rPr sz="1300" spc="-40" dirty="0">
                <a:solidFill>
                  <a:srgbClr val="1B212C"/>
                </a:solidFill>
                <a:latin typeface="Arial Black"/>
                <a:cs typeface="Arial Black"/>
              </a:rPr>
              <a:t>+9</a:t>
            </a:r>
            <a:r>
              <a:rPr lang="en-IN" sz="1300" spc="-40" dirty="0">
                <a:solidFill>
                  <a:srgbClr val="1B212C"/>
                </a:solidFill>
                <a:latin typeface="Arial Black"/>
                <a:cs typeface="Arial Black"/>
              </a:rPr>
              <a:t>1</a:t>
            </a:r>
            <a:r>
              <a:rPr sz="1300" spc="-110" dirty="0">
                <a:solidFill>
                  <a:srgbClr val="1B212C"/>
                </a:solidFill>
                <a:latin typeface="Arial Black"/>
                <a:cs typeface="Arial Black"/>
              </a:rPr>
              <a:t> </a:t>
            </a:r>
            <a:r>
              <a:rPr lang="en-IN" sz="1300" spc="-10" dirty="0">
                <a:solidFill>
                  <a:srgbClr val="1B212C"/>
                </a:solidFill>
                <a:latin typeface="Arial Black"/>
                <a:cs typeface="Arial Black"/>
              </a:rPr>
              <a:t>7358085171</a:t>
            </a:r>
            <a:endParaRPr sz="1300" dirty="0">
              <a:latin typeface="Arial Black"/>
              <a:cs typeface="Arial Black"/>
            </a:endParaRPr>
          </a:p>
        </p:txBody>
      </p:sp>
      <p:sp>
        <p:nvSpPr>
          <p:cNvPr id="7" name="object 7"/>
          <p:cNvSpPr/>
          <p:nvPr/>
        </p:nvSpPr>
        <p:spPr>
          <a:xfrm>
            <a:off x="895350" y="870574"/>
            <a:ext cx="1265555" cy="963294"/>
          </a:xfrm>
          <a:custGeom>
            <a:avLst/>
            <a:gdLst/>
            <a:ahLst/>
            <a:cxnLst/>
            <a:rect l="l" t="t" r="r" b="b"/>
            <a:pathLst>
              <a:path w="1265555" h="963294">
                <a:moveTo>
                  <a:pt x="0" y="281282"/>
                </a:moveTo>
                <a:lnTo>
                  <a:pt x="3681" y="235657"/>
                </a:lnTo>
                <a:lnTo>
                  <a:pt x="14339" y="192375"/>
                </a:lnTo>
                <a:lnTo>
                  <a:pt x="31396" y="152017"/>
                </a:lnTo>
                <a:lnTo>
                  <a:pt x="54271" y="115160"/>
                </a:lnTo>
                <a:lnTo>
                  <a:pt x="82385" y="82385"/>
                </a:lnTo>
                <a:lnTo>
                  <a:pt x="115160" y="54271"/>
                </a:lnTo>
                <a:lnTo>
                  <a:pt x="152017" y="31396"/>
                </a:lnTo>
                <a:lnTo>
                  <a:pt x="192375" y="14339"/>
                </a:lnTo>
                <a:lnTo>
                  <a:pt x="235657" y="3681"/>
                </a:lnTo>
                <a:lnTo>
                  <a:pt x="281282" y="0"/>
                </a:lnTo>
                <a:lnTo>
                  <a:pt x="984117" y="0"/>
                </a:lnTo>
                <a:lnTo>
                  <a:pt x="1039249" y="5454"/>
                </a:lnTo>
                <a:lnTo>
                  <a:pt x="1091759" y="21411"/>
                </a:lnTo>
                <a:lnTo>
                  <a:pt x="1140173" y="47258"/>
                </a:lnTo>
                <a:lnTo>
                  <a:pt x="1183014" y="82385"/>
                </a:lnTo>
                <a:lnTo>
                  <a:pt x="1218141" y="125226"/>
                </a:lnTo>
                <a:lnTo>
                  <a:pt x="1243988" y="173640"/>
                </a:lnTo>
                <a:lnTo>
                  <a:pt x="1259945" y="226150"/>
                </a:lnTo>
                <a:lnTo>
                  <a:pt x="1265399" y="281282"/>
                </a:lnTo>
                <a:lnTo>
                  <a:pt x="1265399" y="681717"/>
                </a:lnTo>
                <a:lnTo>
                  <a:pt x="1261718" y="727342"/>
                </a:lnTo>
                <a:lnTo>
                  <a:pt x="1251060" y="770624"/>
                </a:lnTo>
                <a:lnTo>
                  <a:pt x="1234003" y="810982"/>
                </a:lnTo>
                <a:lnTo>
                  <a:pt x="1211128" y="847839"/>
                </a:lnTo>
                <a:lnTo>
                  <a:pt x="1183014" y="880614"/>
                </a:lnTo>
                <a:lnTo>
                  <a:pt x="1150239" y="908728"/>
                </a:lnTo>
                <a:lnTo>
                  <a:pt x="1113382" y="931603"/>
                </a:lnTo>
                <a:lnTo>
                  <a:pt x="1073024" y="948660"/>
                </a:lnTo>
                <a:lnTo>
                  <a:pt x="1029742" y="959318"/>
                </a:lnTo>
                <a:lnTo>
                  <a:pt x="984117" y="962999"/>
                </a:lnTo>
                <a:lnTo>
                  <a:pt x="281282" y="962999"/>
                </a:lnTo>
                <a:lnTo>
                  <a:pt x="235657" y="959318"/>
                </a:lnTo>
                <a:lnTo>
                  <a:pt x="192375" y="948660"/>
                </a:lnTo>
                <a:lnTo>
                  <a:pt x="152017" y="931603"/>
                </a:lnTo>
                <a:lnTo>
                  <a:pt x="115160" y="908728"/>
                </a:lnTo>
                <a:lnTo>
                  <a:pt x="82385" y="880614"/>
                </a:lnTo>
                <a:lnTo>
                  <a:pt x="54271" y="847839"/>
                </a:lnTo>
                <a:lnTo>
                  <a:pt x="31396" y="810982"/>
                </a:lnTo>
                <a:lnTo>
                  <a:pt x="14339" y="770624"/>
                </a:lnTo>
                <a:lnTo>
                  <a:pt x="3681" y="727342"/>
                </a:lnTo>
                <a:lnTo>
                  <a:pt x="0" y="681717"/>
                </a:lnTo>
                <a:lnTo>
                  <a:pt x="0" y="281282"/>
                </a:lnTo>
                <a:close/>
              </a:path>
            </a:pathLst>
          </a:custGeom>
          <a:ln w="9524">
            <a:solidFill>
              <a:srgbClr val="1B212C"/>
            </a:solidFill>
          </a:ln>
        </p:spPr>
        <p:txBody>
          <a:bodyPr wrap="square" lIns="0" tIns="0" rIns="0" bIns="0" rtlCol="0"/>
          <a:lstStyle/>
          <a:p>
            <a:endParaRPr/>
          </a:p>
        </p:txBody>
      </p:sp>
      <p:pic>
        <p:nvPicPr>
          <p:cNvPr id="8" name="object 8"/>
          <p:cNvPicPr/>
          <p:nvPr/>
        </p:nvPicPr>
        <p:blipFill>
          <a:blip r:embed="rId4" cstate="print"/>
          <a:stretch>
            <a:fillRect/>
          </a:stretch>
        </p:blipFill>
        <p:spPr>
          <a:xfrm>
            <a:off x="6810381" y="2528263"/>
            <a:ext cx="1257300" cy="1257144"/>
          </a:xfrm>
          <a:prstGeom prst="rect">
            <a:avLst/>
          </a:prstGeom>
        </p:spPr>
      </p:pic>
      <p:grpSp>
        <p:nvGrpSpPr>
          <p:cNvPr id="9" name="object 9"/>
          <p:cNvGrpSpPr/>
          <p:nvPr/>
        </p:nvGrpSpPr>
        <p:grpSpPr>
          <a:xfrm>
            <a:off x="2619900" y="4516037"/>
            <a:ext cx="1471930" cy="632460"/>
            <a:chOff x="2619900" y="4516037"/>
            <a:chExt cx="1471930" cy="632460"/>
          </a:xfrm>
        </p:grpSpPr>
        <p:sp>
          <p:nvSpPr>
            <p:cNvPr id="10" name="object 10"/>
            <p:cNvSpPr/>
            <p:nvPr/>
          </p:nvSpPr>
          <p:spPr>
            <a:xfrm>
              <a:off x="2624662" y="4520800"/>
              <a:ext cx="1462405" cy="622935"/>
            </a:xfrm>
            <a:custGeom>
              <a:avLst/>
              <a:gdLst/>
              <a:ahLst/>
              <a:cxnLst/>
              <a:rect l="l" t="t" r="r" b="b"/>
              <a:pathLst>
                <a:path w="1462404" h="622935">
                  <a:moveTo>
                    <a:pt x="103814" y="0"/>
                  </a:moveTo>
                  <a:lnTo>
                    <a:pt x="1358410" y="0"/>
                  </a:lnTo>
                  <a:lnTo>
                    <a:pt x="1378755" y="2012"/>
                  </a:lnTo>
                  <a:lnTo>
                    <a:pt x="1415999" y="17439"/>
                  </a:lnTo>
                  <a:lnTo>
                    <a:pt x="1444772" y="46212"/>
                  </a:lnTo>
                  <a:lnTo>
                    <a:pt x="1460199" y="83456"/>
                  </a:lnTo>
                  <a:lnTo>
                    <a:pt x="1462212" y="103801"/>
                  </a:lnTo>
                  <a:lnTo>
                    <a:pt x="1462212" y="622799"/>
                  </a:lnTo>
                  <a:lnTo>
                    <a:pt x="12" y="622799"/>
                  </a:lnTo>
                  <a:lnTo>
                    <a:pt x="12" y="103801"/>
                  </a:lnTo>
                  <a:lnTo>
                    <a:pt x="8169" y="63397"/>
                  </a:lnTo>
                  <a:lnTo>
                    <a:pt x="30415" y="30402"/>
                  </a:lnTo>
                  <a:lnTo>
                    <a:pt x="63409" y="8157"/>
                  </a:lnTo>
                  <a:lnTo>
                    <a:pt x="103814" y="0"/>
                  </a:lnTo>
                  <a:close/>
                </a:path>
              </a:pathLst>
            </a:custGeom>
            <a:ln w="9524">
              <a:solidFill>
                <a:srgbClr val="1B212C"/>
              </a:solidFill>
            </a:ln>
          </p:spPr>
          <p:txBody>
            <a:bodyPr wrap="square" lIns="0" tIns="0" rIns="0" bIns="0" rtlCol="0"/>
            <a:lstStyle/>
            <a:p>
              <a:endParaRPr/>
            </a:p>
          </p:txBody>
        </p:sp>
        <p:pic>
          <p:nvPicPr>
            <p:cNvPr id="11" name="object 11"/>
            <p:cNvPicPr/>
            <p:nvPr/>
          </p:nvPicPr>
          <p:blipFill>
            <a:blip r:embed="rId5" cstate="print"/>
            <a:stretch>
              <a:fillRect/>
            </a:stretch>
          </p:blipFill>
          <p:spPr>
            <a:xfrm>
              <a:off x="2765818" y="4740993"/>
              <a:ext cx="1152426" cy="248562"/>
            </a:xfrm>
            <a:prstGeom prst="rect">
              <a:avLst/>
            </a:prstGeom>
          </p:spPr>
        </p:pic>
      </p:grpSp>
      <p:pic>
        <p:nvPicPr>
          <p:cNvPr id="13" name="Picture 12">
            <a:extLst>
              <a:ext uri="{FF2B5EF4-FFF2-40B4-BE49-F238E27FC236}">
                <a16:creationId xmlns:a16="http://schemas.microsoft.com/office/drawing/2014/main" id="{DDEBF065-6E27-9C53-F05E-9D11D6B6EE17}"/>
              </a:ext>
            </a:extLst>
          </p:cNvPr>
          <p:cNvPicPr>
            <a:picLocks noChangeAspect="1"/>
          </p:cNvPicPr>
          <p:nvPr/>
        </p:nvPicPr>
        <p:blipFill>
          <a:blip r:embed="rId6"/>
          <a:stretch>
            <a:fillRect/>
          </a:stretch>
        </p:blipFill>
        <p:spPr>
          <a:xfrm>
            <a:off x="895337" y="675103"/>
            <a:ext cx="1363127" cy="1363127"/>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5364525" y="550424"/>
            <a:ext cx="3010535" cy="4129404"/>
          </a:xfrm>
          <a:custGeom>
            <a:avLst/>
            <a:gdLst/>
            <a:ahLst/>
            <a:cxnLst/>
            <a:rect l="l" t="t" r="r" b="b"/>
            <a:pathLst>
              <a:path w="3010534" h="4129404">
                <a:moveTo>
                  <a:pt x="501734" y="0"/>
                </a:moveTo>
                <a:lnTo>
                  <a:pt x="2508514" y="0"/>
                </a:lnTo>
                <a:lnTo>
                  <a:pt x="2558102" y="2455"/>
                </a:lnTo>
                <a:lnTo>
                  <a:pt x="2606850" y="9729"/>
                </a:lnTo>
                <a:lnTo>
                  <a:pt x="2654429" y="21686"/>
                </a:lnTo>
                <a:lnTo>
                  <a:pt x="2700510" y="38190"/>
                </a:lnTo>
                <a:lnTo>
                  <a:pt x="2744765" y="59104"/>
                </a:lnTo>
                <a:lnTo>
                  <a:pt x="2786863" y="84293"/>
                </a:lnTo>
                <a:lnTo>
                  <a:pt x="2826477" y="113619"/>
                </a:lnTo>
                <a:lnTo>
                  <a:pt x="2863277" y="146947"/>
                </a:lnTo>
                <a:lnTo>
                  <a:pt x="2896605" y="183747"/>
                </a:lnTo>
                <a:lnTo>
                  <a:pt x="2925931" y="223361"/>
                </a:lnTo>
                <a:lnTo>
                  <a:pt x="2951120" y="265459"/>
                </a:lnTo>
                <a:lnTo>
                  <a:pt x="2972034" y="309713"/>
                </a:lnTo>
                <a:lnTo>
                  <a:pt x="2988538" y="355795"/>
                </a:lnTo>
                <a:lnTo>
                  <a:pt x="3000495" y="403374"/>
                </a:lnTo>
                <a:lnTo>
                  <a:pt x="3007769" y="452122"/>
                </a:lnTo>
                <a:lnTo>
                  <a:pt x="3010224" y="501710"/>
                </a:lnTo>
                <a:lnTo>
                  <a:pt x="3010224" y="4128899"/>
                </a:lnTo>
                <a:lnTo>
                  <a:pt x="24" y="4128899"/>
                </a:lnTo>
                <a:lnTo>
                  <a:pt x="24" y="501710"/>
                </a:lnTo>
                <a:lnTo>
                  <a:pt x="2321" y="453392"/>
                </a:lnTo>
                <a:lnTo>
                  <a:pt x="9071" y="406373"/>
                </a:lnTo>
                <a:lnTo>
                  <a:pt x="20064" y="360864"/>
                </a:lnTo>
                <a:lnTo>
                  <a:pt x="35089" y="317075"/>
                </a:lnTo>
                <a:lnTo>
                  <a:pt x="53937" y="275217"/>
                </a:lnTo>
                <a:lnTo>
                  <a:pt x="76398" y="235498"/>
                </a:lnTo>
                <a:lnTo>
                  <a:pt x="102260" y="198131"/>
                </a:lnTo>
                <a:lnTo>
                  <a:pt x="131314" y="163324"/>
                </a:lnTo>
                <a:lnTo>
                  <a:pt x="163349" y="131289"/>
                </a:lnTo>
                <a:lnTo>
                  <a:pt x="198156" y="102235"/>
                </a:lnTo>
                <a:lnTo>
                  <a:pt x="235523" y="76373"/>
                </a:lnTo>
                <a:lnTo>
                  <a:pt x="275241" y="53913"/>
                </a:lnTo>
                <a:lnTo>
                  <a:pt x="317100" y="35065"/>
                </a:lnTo>
                <a:lnTo>
                  <a:pt x="360889" y="20039"/>
                </a:lnTo>
                <a:lnTo>
                  <a:pt x="406398" y="9046"/>
                </a:lnTo>
                <a:lnTo>
                  <a:pt x="453416" y="2296"/>
                </a:lnTo>
                <a:lnTo>
                  <a:pt x="501734" y="0"/>
                </a:lnTo>
                <a:close/>
              </a:path>
            </a:pathLst>
          </a:custGeom>
          <a:ln w="9524">
            <a:solidFill>
              <a:srgbClr val="1B212C"/>
            </a:solidFill>
          </a:ln>
        </p:spPr>
        <p:txBody>
          <a:bodyPr wrap="square" lIns="0" tIns="0" rIns="0" bIns="0" rtlCol="0"/>
          <a:lstStyle/>
          <a:p>
            <a:endParaRPr/>
          </a:p>
        </p:txBody>
      </p:sp>
      <p:sp>
        <p:nvSpPr>
          <p:cNvPr id="3" name="object 3"/>
          <p:cNvSpPr/>
          <p:nvPr/>
        </p:nvSpPr>
        <p:spPr>
          <a:xfrm>
            <a:off x="8266875" y="119"/>
            <a:ext cx="621030" cy="485140"/>
          </a:xfrm>
          <a:custGeom>
            <a:avLst/>
            <a:gdLst/>
            <a:ahLst/>
            <a:cxnLst/>
            <a:rect l="l" t="t" r="r" b="b"/>
            <a:pathLst>
              <a:path w="621029" h="485140">
                <a:moveTo>
                  <a:pt x="539848" y="485105"/>
                </a:moveTo>
                <a:lnTo>
                  <a:pt x="80851" y="485105"/>
                </a:lnTo>
                <a:lnTo>
                  <a:pt x="65004" y="483537"/>
                </a:lnTo>
                <a:lnTo>
                  <a:pt x="23681" y="461424"/>
                </a:lnTo>
                <a:lnTo>
                  <a:pt x="1567" y="420100"/>
                </a:lnTo>
                <a:lnTo>
                  <a:pt x="0" y="404253"/>
                </a:lnTo>
                <a:lnTo>
                  <a:pt x="0" y="5"/>
                </a:lnTo>
                <a:lnTo>
                  <a:pt x="620699" y="5"/>
                </a:lnTo>
                <a:lnTo>
                  <a:pt x="620699" y="404253"/>
                </a:lnTo>
                <a:lnTo>
                  <a:pt x="614346" y="435724"/>
                </a:lnTo>
                <a:lnTo>
                  <a:pt x="597019" y="461424"/>
                </a:lnTo>
                <a:lnTo>
                  <a:pt x="571319" y="478751"/>
                </a:lnTo>
                <a:lnTo>
                  <a:pt x="539848" y="485105"/>
                </a:lnTo>
                <a:close/>
              </a:path>
            </a:pathLst>
          </a:custGeom>
          <a:ln w="9524">
            <a:solidFill>
              <a:srgbClr val="1B212C"/>
            </a:solidFill>
          </a:ln>
        </p:spPr>
        <p:txBody>
          <a:bodyPr wrap="square" lIns="0" tIns="0" rIns="0" bIns="0" rtlCol="0"/>
          <a:lstStyle/>
          <a:p>
            <a:endParaRPr/>
          </a:p>
        </p:txBody>
      </p:sp>
      <p:sp>
        <p:nvSpPr>
          <p:cNvPr id="4" name="object 4"/>
          <p:cNvSpPr txBox="1"/>
          <p:nvPr/>
        </p:nvSpPr>
        <p:spPr>
          <a:xfrm>
            <a:off x="8538117" y="116645"/>
            <a:ext cx="78740" cy="223520"/>
          </a:xfrm>
          <a:prstGeom prst="rect">
            <a:avLst/>
          </a:prstGeom>
        </p:spPr>
        <p:txBody>
          <a:bodyPr vert="horz" wrap="square" lIns="0" tIns="12700" rIns="0" bIns="0" rtlCol="0">
            <a:spAutoFit/>
          </a:bodyPr>
          <a:lstStyle/>
          <a:p>
            <a:pPr marL="12700">
              <a:lnSpc>
                <a:spcPct val="100000"/>
              </a:lnSpc>
              <a:spcBef>
                <a:spcPts val="100"/>
              </a:spcBef>
            </a:pPr>
            <a:r>
              <a:rPr sz="1300" spc="-465" dirty="0">
                <a:solidFill>
                  <a:srgbClr val="1B212C"/>
                </a:solidFill>
                <a:latin typeface="Lucida Sans Unicode"/>
                <a:cs typeface="Lucida Sans Unicode"/>
              </a:rPr>
              <a:t>1</a:t>
            </a:r>
            <a:endParaRPr sz="1300">
              <a:latin typeface="Lucida Sans Unicode"/>
              <a:cs typeface="Lucida Sans Unicode"/>
            </a:endParaRPr>
          </a:p>
        </p:txBody>
      </p:sp>
      <p:sp>
        <p:nvSpPr>
          <p:cNvPr id="5" name="object 5"/>
          <p:cNvSpPr txBox="1">
            <a:spLocks noGrp="1"/>
          </p:cNvSpPr>
          <p:nvPr>
            <p:ph type="title"/>
          </p:nvPr>
        </p:nvSpPr>
        <p:spPr>
          <a:xfrm>
            <a:off x="463550" y="826928"/>
            <a:ext cx="4033520" cy="936154"/>
          </a:xfrm>
          <a:prstGeom prst="rect">
            <a:avLst/>
          </a:prstGeom>
        </p:spPr>
        <p:txBody>
          <a:bodyPr vert="horz" wrap="square" lIns="0" tIns="12700" rIns="0" bIns="0" rtlCol="0">
            <a:spAutoFit/>
          </a:bodyPr>
          <a:lstStyle/>
          <a:p>
            <a:pPr marL="12700" marR="5080">
              <a:lnSpc>
                <a:spcPct val="100000"/>
              </a:lnSpc>
              <a:spcBef>
                <a:spcPts val="100"/>
              </a:spcBef>
            </a:pPr>
            <a:r>
              <a:rPr lang="en-IN" sz="3000" spc="-40" dirty="0"/>
              <a:t>PROBLEM STATEMENT</a:t>
            </a:r>
            <a:endParaRPr sz="3000" dirty="0"/>
          </a:p>
        </p:txBody>
      </p:sp>
      <p:sp>
        <p:nvSpPr>
          <p:cNvPr id="6" name="object 6"/>
          <p:cNvSpPr txBox="1"/>
          <p:nvPr/>
        </p:nvSpPr>
        <p:spPr>
          <a:xfrm>
            <a:off x="777875" y="2045239"/>
            <a:ext cx="3037205" cy="2336537"/>
          </a:xfrm>
          <a:prstGeom prst="rect">
            <a:avLst/>
          </a:prstGeom>
        </p:spPr>
        <p:txBody>
          <a:bodyPr vert="horz" wrap="square" lIns="0" tIns="12700" rIns="0" bIns="0" rtlCol="0">
            <a:spAutoFit/>
          </a:bodyPr>
          <a:lstStyle/>
          <a:p>
            <a:pPr marL="12700" marR="224154" algn="just">
              <a:lnSpc>
                <a:spcPct val="100000"/>
              </a:lnSpc>
              <a:spcBef>
                <a:spcPts val="1530"/>
              </a:spcBef>
            </a:pPr>
            <a:r>
              <a:rPr lang="en-US" sz="1400" dirty="0"/>
              <a:t>Liquidity is scattered across different blockchains, making DeFi inefficient and hard to use.</a:t>
            </a:r>
          </a:p>
          <a:p>
            <a:pPr marL="12700" marR="224154" algn="just">
              <a:lnSpc>
                <a:spcPct val="100000"/>
              </a:lnSpc>
              <a:spcBef>
                <a:spcPts val="1530"/>
              </a:spcBef>
            </a:pPr>
            <a:r>
              <a:rPr lang="en-US" sz="1400" dirty="0"/>
              <a:t>Manual and risky cross-chain management leaves assets open to hacks and lost opportunities.</a:t>
            </a:r>
          </a:p>
          <a:p>
            <a:pPr marL="12700" marR="224154" algn="just">
              <a:lnSpc>
                <a:spcPct val="100000"/>
              </a:lnSpc>
              <a:spcBef>
                <a:spcPts val="1530"/>
              </a:spcBef>
            </a:pPr>
            <a:r>
              <a:rPr lang="en-US" sz="1400" dirty="0"/>
              <a:t>DeFi urgently needs an intelligent, secure system to unify and protect liquidity across all chains.</a:t>
            </a:r>
            <a:endParaRPr lang="en-IN" sz="1300" spc="-165" dirty="0">
              <a:solidFill>
                <a:srgbClr val="1B212C"/>
              </a:solidFill>
              <a:latin typeface="Arial Black"/>
              <a:cs typeface="Arial Black"/>
            </a:endParaRPr>
          </a:p>
        </p:txBody>
      </p:sp>
      <p:pic>
        <p:nvPicPr>
          <p:cNvPr id="7" name="object 7"/>
          <p:cNvPicPr/>
          <p:nvPr/>
        </p:nvPicPr>
        <p:blipFill>
          <a:blip r:embed="rId2" cstate="print"/>
          <a:stretch>
            <a:fillRect/>
          </a:stretch>
        </p:blipFill>
        <p:spPr>
          <a:xfrm>
            <a:off x="500766" y="2144575"/>
            <a:ext cx="161925" cy="228599"/>
          </a:xfrm>
          <a:prstGeom prst="rect">
            <a:avLst/>
          </a:prstGeom>
        </p:spPr>
      </p:pic>
      <p:pic>
        <p:nvPicPr>
          <p:cNvPr id="8" name="object 8"/>
          <p:cNvPicPr/>
          <p:nvPr/>
        </p:nvPicPr>
        <p:blipFill>
          <a:blip r:embed="rId2" cstate="print"/>
          <a:stretch>
            <a:fillRect/>
          </a:stretch>
        </p:blipFill>
        <p:spPr>
          <a:xfrm>
            <a:off x="449187" y="2896161"/>
            <a:ext cx="161925" cy="228599"/>
          </a:xfrm>
          <a:prstGeom prst="rect">
            <a:avLst/>
          </a:prstGeom>
        </p:spPr>
      </p:pic>
      <p:pic>
        <p:nvPicPr>
          <p:cNvPr id="9" name="object 9"/>
          <p:cNvPicPr/>
          <p:nvPr/>
        </p:nvPicPr>
        <p:blipFill>
          <a:blip r:embed="rId2" cstate="print"/>
          <a:stretch>
            <a:fillRect/>
          </a:stretch>
        </p:blipFill>
        <p:spPr>
          <a:xfrm>
            <a:off x="465138" y="3734852"/>
            <a:ext cx="161925" cy="228599"/>
          </a:xfrm>
          <a:prstGeom prst="rect">
            <a:avLst/>
          </a:prstGeom>
        </p:spPr>
      </p:pic>
      <p:sp>
        <p:nvSpPr>
          <p:cNvPr id="10" name="object 10"/>
          <p:cNvSpPr txBox="1"/>
          <p:nvPr/>
        </p:nvSpPr>
        <p:spPr>
          <a:xfrm>
            <a:off x="6136128" y="2509069"/>
            <a:ext cx="1468120" cy="177800"/>
          </a:xfrm>
          <a:prstGeom prst="rect">
            <a:avLst/>
          </a:prstGeom>
        </p:spPr>
        <p:txBody>
          <a:bodyPr vert="horz" wrap="square" lIns="0" tIns="12700" rIns="0" bIns="0" rtlCol="0">
            <a:spAutoFit/>
          </a:bodyPr>
          <a:lstStyle/>
          <a:p>
            <a:pPr marL="12700">
              <a:lnSpc>
                <a:spcPct val="100000"/>
              </a:lnSpc>
              <a:spcBef>
                <a:spcPts val="100"/>
              </a:spcBef>
            </a:pPr>
            <a:r>
              <a:rPr sz="1000" dirty="0">
                <a:solidFill>
                  <a:srgbClr val="1B212C"/>
                </a:solidFill>
                <a:latin typeface="Lucida Sans Unicode"/>
                <a:cs typeface="Lucida Sans Unicode"/>
              </a:rPr>
              <a:t>Insert</a:t>
            </a:r>
            <a:r>
              <a:rPr sz="1000" spc="-60" dirty="0">
                <a:solidFill>
                  <a:srgbClr val="1B212C"/>
                </a:solidFill>
                <a:latin typeface="Lucida Sans Unicode"/>
                <a:cs typeface="Lucida Sans Unicode"/>
              </a:rPr>
              <a:t> </a:t>
            </a:r>
            <a:r>
              <a:rPr sz="1000" spc="-10" dirty="0">
                <a:solidFill>
                  <a:srgbClr val="1B212C"/>
                </a:solidFill>
                <a:latin typeface="Lucida Sans Unicode"/>
                <a:cs typeface="Lucida Sans Unicode"/>
              </a:rPr>
              <a:t>Your</a:t>
            </a:r>
            <a:r>
              <a:rPr sz="1000" spc="-55" dirty="0">
                <a:solidFill>
                  <a:srgbClr val="1B212C"/>
                </a:solidFill>
                <a:latin typeface="Lucida Sans Unicode"/>
                <a:cs typeface="Lucida Sans Unicode"/>
              </a:rPr>
              <a:t> </a:t>
            </a:r>
            <a:r>
              <a:rPr sz="1000" spc="50" dirty="0">
                <a:solidFill>
                  <a:srgbClr val="1B212C"/>
                </a:solidFill>
                <a:latin typeface="Lucida Sans Unicode"/>
                <a:cs typeface="Lucida Sans Unicode"/>
              </a:rPr>
              <a:t>Image</a:t>
            </a:r>
            <a:r>
              <a:rPr sz="1000" spc="-55" dirty="0">
                <a:solidFill>
                  <a:srgbClr val="1B212C"/>
                </a:solidFill>
                <a:latin typeface="Lucida Sans Unicode"/>
                <a:cs typeface="Lucida Sans Unicode"/>
              </a:rPr>
              <a:t> </a:t>
            </a:r>
            <a:r>
              <a:rPr sz="1000" spc="-20" dirty="0">
                <a:solidFill>
                  <a:srgbClr val="1B212C"/>
                </a:solidFill>
                <a:latin typeface="Lucida Sans Unicode"/>
                <a:cs typeface="Lucida Sans Unicode"/>
              </a:rPr>
              <a:t>Here</a:t>
            </a:r>
            <a:endParaRPr sz="1000" dirty="0">
              <a:latin typeface="Lucida Sans Unicode"/>
              <a:cs typeface="Lucida Sans Unicode"/>
            </a:endParaRPr>
          </a:p>
        </p:txBody>
      </p:sp>
      <p:pic>
        <p:nvPicPr>
          <p:cNvPr id="11" name="object 11"/>
          <p:cNvPicPr/>
          <p:nvPr/>
        </p:nvPicPr>
        <p:blipFill>
          <a:blip r:embed="rId3" cstate="print"/>
          <a:stretch>
            <a:fillRect/>
          </a:stretch>
        </p:blipFill>
        <p:spPr>
          <a:xfrm>
            <a:off x="210150" y="4855462"/>
            <a:ext cx="801925" cy="112000"/>
          </a:xfrm>
          <a:prstGeom prst="rect">
            <a:avLst/>
          </a:prstGeom>
        </p:spPr>
      </p:pic>
      <p:sp>
        <p:nvSpPr>
          <p:cNvPr id="12" name="object 12"/>
          <p:cNvSpPr txBox="1">
            <a:spLocks noGrp="1"/>
          </p:cNvSpPr>
          <p:nvPr>
            <p:ph type="ftr" sz="quarter" idx="5"/>
          </p:nvPr>
        </p:nvSpPr>
        <p:spPr>
          <a:xfrm>
            <a:off x="3859725" y="4834518"/>
            <a:ext cx="1203960" cy="153888"/>
          </a:xfrm>
          <a:prstGeom prst="rect">
            <a:avLst/>
          </a:prstGeom>
        </p:spPr>
        <p:txBody>
          <a:bodyPr vert="horz" wrap="square" lIns="0" tIns="0" rIns="0" bIns="0" rtlCol="0">
            <a:spAutoFit/>
          </a:bodyPr>
          <a:lstStyle/>
          <a:p>
            <a:pPr marL="12700">
              <a:lnSpc>
                <a:spcPts val="1180"/>
              </a:lnSpc>
            </a:pPr>
            <a:r>
              <a:rPr lang="en-IN" spc="-40" dirty="0" err="1"/>
              <a:t>Liquifusion</a:t>
            </a:r>
            <a:endParaRPr spc="-10" dirty="0"/>
          </a:p>
        </p:txBody>
      </p:sp>
      <p:pic>
        <p:nvPicPr>
          <p:cNvPr id="16" name="Picture 15">
            <a:extLst>
              <a:ext uri="{FF2B5EF4-FFF2-40B4-BE49-F238E27FC236}">
                <a16:creationId xmlns:a16="http://schemas.microsoft.com/office/drawing/2014/main" id="{42EF1F68-7495-9096-B8E2-4C677D5F66D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64525" y="550425"/>
            <a:ext cx="3037205" cy="4129404"/>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p:nvPr/>
        </p:nvSpPr>
        <p:spPr>
          <a:xfrm>
            <a:off x="8266875" y="119"/>
            <a:ext cx="621030" cy="485140"/>
          </a:xfrm>
          <a:custGeom>
            <a:avLst/>
            <a:gdLst/>
            <a:ahLst/>
            <a:cxnLst/>
            <a:rect l="l" t="t" r="r" b="b"/>
            <a:pathLst>
              <a:path w="621029" h="485140">
                <a:moveTo>
                  <a:pt x="539848" y="485105"/>
                </a:moveTo>
                <a:lnTo>
                  <a:pt x="80851" y="485105"/>
                </a:lnTo>
                <a:lnTo>
                  <a:pt x="65004" y="483537"/>
                </a:lnTo>
                <a:lnTo>
                  <a:pt x="23681" y="461424"/>
                </a:lnTo>
                <a:lnTo>
                  <a:pt x="1567" y="420100"/>
                </a:lnTo>
                <a:lnTo>
                  <a:pt x="0" y="404253"/>
                </a:lnTo>
                <a:lnTo>
                  <a:pt x="0" y="5"/>
                </a:lnTo>
                <a:lnTo>
                  <a:pt x="620699" y="5"/>
                </a:lnTo>
                <a:lnTo>
                  <a:pt x="620699" y="404253"/>
                </a:lnTo>
                <a:lnTo>
                  <a:pt x="614346" y="435724"/>
                </a:lnTo>
                <a:lnTo>
                  <a:pt x="597019" y="461424"/>
                </a:lnTo>
                <a:lnTo>
                  <a:pt x="571319" y="478751"/>
                </a:lnTo>
                <a:lnTo>
                  <a:pt x="539848" y="485105"/>
                </a:lnTo>
                <a:close/>
              </a:path>
            </a:pathLst>
          </a:custGeom>
          <a:ln w="9524">
            <a:solidFill>
              <a:srgbClr val="1B212C"/>
            </a:solidFill>
          </a:ln>
        </p:spPr>
        <p:txBody>
          <a:bodyPr wrap="square" lIns="0" tIns="0" rIns="0" bIns="0" rtlCol="0"/>
          <a:lstStyle/>
          <a:p>
            <a:endParaRPr/>
          </a:p>
        </p:txBody>
      </p:sp>
      <p:sp>
        <p:nvSpPr>
          <p:cNvPr id="6" name="object 6"/>
          <p:cNvSpPr txBox="1"/>
          <p:nvPr/>
        </p:nvSpPr>
        <p:spPr>
          <a:xfrm>
            <a:off x="8538117" y="116645"/>
            <a:ext cx="78740" cy="223520"/>
          </a:xfrm>
          <a:prstGeom prst="rect">
            <a:avLst/>
          </a:prstGeom>
        </p:spPr>
        <p:txBody>
          <a:bodyPr vert="horz" wrap="square" lIns="0" tIns="12700" rIns="0" bIns="0" rtlCol="0">
            <a:spAutoFit/>
          </a:bodyPr>
          <a:lstStyle/>
          <a:p>
            <a:pPr marL="12700">
              <a:lnSpc>
                <a:spcPct val="100000"/>
              </a:lnSpc>
              <a:spcBef>
                <a:spcPts val="100"/>
              </a:spcBef>
            </a:pPr>
            <a:r>
              <a:rPr sz="1300" spc="-465" dirty="0">
                <a:solidFill>
                  <a:srgbClr val="1B212C"/>
                </a:solidFill>
                <a:latin typeface="Lucida Sans Unicode"/>
                <a:cs typeface="Lucida Sans Unicode"/>
              </a:rPr>
              <a:t>1</a:t>
            </a:r>
            <a:endParaRPr sz="1300">
              <a:latin typeface="Lucida Sans Unicode"/>
              <a:cs typeface="Lucida Sans Unicode"/>
            </a:endParaRPr>
          </a:p>
        </p:txBody>
      </p:sp>
      <p:sp>
        <p:nvSpPr>
          <p:cNvPr id="7" name="object 7"/>
          <p:cNvSpPr txBox="1">
            <a:spLocks noGrp="1"/>
          </p:cNvSpPr>
          <p:nvPr>
            <p:ph type="title"/>
          </p:nvPr>
        </p:nvSpPr>
        <p:spPr>
          <a:xfrm>
            <a:off x="463550" y="826928"/>
            <a:ext cx="4033520" cy="939800"/>
          </a:xfrm>
          <a:prstGeom prst="rect">
            <a:avLst/>
          </a:prstGeom>
        </p:spPr>
        <p:txBody>
          <a:bodyPr vert="horz" wrap="square" lIns="0" tIns="12700" rIns="0" bIns="0" rtlCol="0">
            <a:spAutoFit/>
          </a:bodyPr>
          <a:lstStyle/>
          <a:p>
            <a:pPr marL="12700" marR="5080">
              <a:lnSpc>
                <a:spcPct val="100000"/>
              </a:lnSpc>
              <a:spcBef>
                <a:spcPts val="100"/>
              </a:spcBef>
            </a:pPr>
            <a:r>
              <a:rPr sz="3000" spc="-40" dirty="0"/>
              <a:t>[State</a:t>
            </a:r>
            <a:r>
              <a:rPr sz="3000" spc="-375" dirty="0"/>
              <a:t> </a:t>
            </a:r>
            <a:r>
              <a:rPr sz="3000" dirty="0"/>
              <a:t>your</a:t>
            </a:r>
            <a:r>
              <a:rPr sz="3000" spc="-375" dirty="0"/>
              <a:t> </a:t>
            </a:r>
            <a:r>
              <a:rPr sz="3000" spc="-10" dirty="0"/>
              <a:t>problem </a:t>
            </a:r>
            <a:r>
              <a:rPr sz="3000" spc="-80" dirty="0"/>
              <a:t>here</a:t>
            </a:r>
            <a:r>
              <a:rPr sz="3000" spc="-405" dirty="0"/>
              <a:t> </a:t>
            </a:r>
            <a:r>
              <a:rPr sz="3000" spc="-10" dirty="0"/>
              <a:t>clearly]</a:t>
            </a:r>
            <a:endParaRPr sz="3000" dirty="0"/>
          </a:p>
        </p:txBody>
      </p:sp>
      <p:sp>
        <p:nvSpPr>
          <p:cNvPr id="8" name="object 8"/>
          <p:cNvSpPr txBox="1"/>
          <p:nvPr/>
        </p:nvSpPr>
        <p:spPr>
          <a:xfrm>
            <a:off x="777875" y="1864882"/>
            <a:ext cx="3567709" cy="2551981"/>
          </a:xfrm>
          <a:prstGeom prst="rect">
            <a:avLst/>
          </a:prstGeom>
        </p:spPr>
        <p:txBody>
          <a:bodyPr vert="horz" wrap="square" lIns="0" tIns="12700" rIns="0" bIns="0" rtlCol="0">
            <a:spAutoFit/>
          </a:bodyPr>
          <a:lstStyle/>
          <a:p>
            <a:pPr marL="12700" marR="224154" algn="just">
              <a:lnSpc>
                <a:spcPct val="100000"/>
              </a:lnSpc>
              <a:spcBef>
                <a:spcPts val="1530"/>
              </a:spcBef>
            </a:pPr>
            <a:r>
              <a:rPr lang="en-US" sz="1400" b="1" dirty="0"/>
              <a:t>DeFi platforms face many security threats</a:t>
            </a:r>
            <a:r>
              <a:rPr lang="en-US" sz="1400" dirty="0"/>
              <a:t> like fraud and risky transactions that can cause huge financial losses. </a:t>
            </a:r>
          </a:p>
          <a:p>
            <a:pPr marL="12700" marR="144780" algn="just">
              <a:lnSpc>
                <a:spcPct val="100000"/>
              </a:lnSpc>
              <a:spcBef>
                <a:spcPts val="1530"/>
              </a:spcBef>
            </a:pPr>
            <a:r>
              <a:rPr lang="en-US" sz="1400" b="1" dirty="0" err="1"/>
              <a:t>LiquiFusion</a:t>
            </a:r>
            <a:r>
              <a:rPr lang="en-US" sz="1400" b="1" dirty="0"/>
              <a:t> AI detects and categorizes these threats</a:t>
            </a:r>
            <a:r>
              <a:rPr lang="en-US" sz="1400" dirty="0"/>
              <a:t> in real time into High, Medium, and Low risk levels.</a:t>
            </a:r>
          </a:p>
          <a:p>
            <a:pPr marL="12700" marR="144780" algn="just">
              <a:lnSpc>
                <a:spcPct val="100000"/>
              </a:lnSpc>
              <a:spcBef>
                <a:spcPts val="1530"/>
              </a:spcBef>
            </a:pPr>
            <a:r>
              <a:rPr lang="en-US" sz="1400" dirty="0"/>
              <a:t> </a:t>
            </a:r>
            <a:r>
              <a:rPr lang="en-US" sz="1400" b="1" dirty="0"/>
              <a:t>The bar graph shows the count of security events per risk category,</a:t>
            </a:r>
            <a:r>
              <a:rPr lang="en-US" sz="1400" dirty="0"/>
              <a:t> helping prioritize actions and demonstrate the system’s protective impact.</a:t>
            </a:r>
          </a:p>
        </p:txBody>
      </p:sp>
      <p:pic>
        <p:nvPicPr>
          <p:cNvPr id="9" name="object 9"/>
          <p:cNvPicPr/>
          <p:nvPr/>
        </p:nvPicPr>
        <p:blipFill>
          <a:blip r:embed="rId2" cstate="print"/>
          <a:stretch>
            <a:fillRect/>
          </a:stretch>
        </p:blipFill>
        <p:spPr>
          <a:xfrm>
            <a:off x="502556" y="1903338"/>
            <a:ext cx="161925" cy="228599"/>
          </a:xfrm>
          <a:prstGeom prst="rect">
            <a:avLst/>
          </a:prstGeom>
        </p:spPr>
      </p:pic>
      <p:pic>
        <p:nvPicPr>
          <p:cNvPr id="10" name="object 10"/>
          <p:cNvPicPr/>
          <p:nvPr/>
        </p:nvPicPr>
        <p:blipFill>
          <a:blip r:embed="rId2" cstate="print"/>
          <a:stretch>
            <a:fillRect/>
          </a:stretch>
        </p:blipFill>
        <p:spPr>
          <a:xfrm>
            <a:off x="492870" y="2720713"/>
            <a:ext cx="161925" cy="228599"/>
          </a:xfrm>
          <a:prstGeom prst="rect">
            <a:avLst/>
          </a:prstGeom>
        </p:spPr>
      </p:pic>
      <p:pic>
        <p:nvPicPr>
          <p:cNvPr id="11" name="object 11"/>
          <p:cNvPicPr/>
          <p:nvPr/>
        </p:nvPicPr>
        <p:blipFill>
          <a:blip r:embed="rId2" cstate="print"/>
          <a:stretch>
            <a:fillRect/>
          </a:stretch>
        </p:blipFill>
        <p:spPr>
          <a:xfrm>
            <a:off x="492870" y="3559488"/>
            <a:ext cx="161925" cy="228599"/>
          </a:xfrm>
          <a:prstGeom prst="rect">
            <a:avLst/>
          </a:prstGeom>
        </p:spPr>
      </p:pic>
      <p:pic>
        <p:nvPicPr>
          <p:cNvPr id="16" name="object 16"/>
          <p:cNvPicPr/>
          <p:nvPr/>
        </p:nvPicPr>
        <p:blipFill>
          <a:blip r:embed="rId3" cstate="print"/>
          <a:stretch>
            <a:fillRect/>
          </a:stretch>
        </p:blipFill>
        <p:spPr>
          <a:xfrm>
            <a:off x="210150" y="4855462"/>
            <a:ext cx="801925" cy="112000"/>
          </a:xfrm>
          <a:prstGeom prst="rect">
            <a:avLst/>
          </a:prstGeom>
        </p:spPr>
      </p:pic>
      <p:sp>
        <p:nvSpPr>
          <p:cNvPr id="17" name="object 17"/>
          <p:cNvSpPr txBox="1">
            <a:spLocks noGrp="1"/>
          </p:cNvSpPr>
          <p:nvPr>
            <p:ph type="ftr" sz="quarter" idx="5"/>
          </p:nvPr>
        </p:nvSpPr>
        <p:spPr>
          <a:xfrm>
            <a:off x="3917905" y="4815589"/>
            <a:ext cx="1203960" cy="153888"/>
          </a:xfrm>
          <a:prstGeom prst="rect">
            <a:avLst/>
          </a:prstGeom>
        </p:spPr>
        <p:txBody>
          <a:bodyPr vert="horz" wrap="square" lIns="0" tIns="0" rIns="0" bIns="0" rtlCol="0">
            <a:spAutoFit/>
          </a:bodyPr>
          <a:lstStyle/>
          <a:p>
            <a:pPr marL="12700">
              <a:lnSpc>
                <a:spcPts val="1180"/>
              </a:lnSpc>
            </a:pPr>
            <a:r>
              <a:rPr lang="en-IN" spc="-40" dirty="0" err="1"/>
              <a:t>Liquifusion</a:t>
            </a:r>
            <a:endParaRPr spc="-10" dirty="0"/>
          </a:p>
        </p:txBody>
      </p:sp>
      <p:pic>
        <p:nvPicPr>
          <p:cNvPr id="19" name="Picture 18">
            <a:extLst>
              <a:ext uri="{FF2B5EF4-FFF2-40B4-BE49-F238E27FC236}">
                <a16:creationId xmlns:a16="http://schemas.microsoft.com/office/drawing/2014/main" id="{927B66B8-F293-A014-6788-703A60D94DD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72000" y="1296828"/>
            <a:ext cx="4382077" cy="292138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6" name="object 6"/>
          <p:cNvGrpSpPr/>
          <p:nvPr/>
        </p:nvGrpSpPr>
        <p:grpSpPr>
          <a:xfrm>
            <a:off x="-4788" y="4674512"/>
            <a:ext cx="9154160" cy="474345"/>
            <a:chOff x="-4788" y="4674512"/>
            <a:chExt cx="9154160" cy="474345"/>
          </a:xfrm>
        </p:grpSpPr>
        <p:sp>
          <p:nvSpPr>
            <p:cNvPr id="7" name="object 7"/>
            <p:cNvSpPr/>
            <p:nvPr/>
          </p:nvSpPr>
          <p:spPr>
            <a:xfrm>
              <a:off x="-26" y="4679274"/>
              <a:ext cx="9144635" cy="464820"/>
            </a:xfrm>
            <a:custGeom>
              <a:avLst/>
              <a:gdLst/>
              <a:ahLst/>
              <a:cxnLst/>
              <a:rect l="l" t="t" r="r" b="b"/>
              <a:pathLst>
                <a:path w="9144635" h="464820">
                  <a:moveTo>
                    <a:pt x="77477" y="0"/>
                  </a:moveTo>
                  <a:lnTo>
                    <a:pt x="9066674" y="0"/>
                  </a:lnTo>
                  <a:lnTo>
                    <a:pt x="9081845" y="1500"/>
                  </a:lnTo>
                  <a:lnTo>
                    <a:pt x="9121406" y="22670"/>
                  </a:lnTo>
                  <a:lnTo>
                    <a:pt x="9142575" y="62230"/>
                  </a:lnTo>
                  <a:lnTo>
                    <a:pt x="9144076" y="77401"/>
                  </a:lnTo>
                  <a:lnTo>
                    <a:pt x="9144076" y="464399"/>
                  </a:lnTo>
                  <a:lnTo>
                    <a:pt x="76" y="464399"/>
                  </a:lnTo>
                  <a:lnTo>
                    <a:pt x="76" y="77401"/>
                  </a:lnTo>
                  <a:lnTo>
                    <a:pt x="6158" y="47273"/>
                  </a:lnTo>
                  <a:lnTo>
                    <a:pt x="22746" y="22670"/>
                  </a:lnTo>
                  <a:lnTo>
                    <a:pt x="47349" y="6082"/>
                  </a:lnTo>
                  <a:lnTo>
                    <a:pt x="77477" y="0"/>
                  </a:lnTo>
                  <a:close/>
                </a:path>
              </a:pathLst>
            </a:custGeom>
            <a:ln w="9524">
              <a:solidFill>
                <a:srgbClr val="1B212C"/>
              </a:solidFill>
            </a:ln>
          </p:spPr>
          <p:txBody>
            <a:bodyPr wrap="square" lIns="0" tIns="0" rIns="0" bIns="0" rtlCol="0"/>
            <a:lstStyle/>
            <a:p>
              <a:endParaRPr/>
            </a:p>
          </p:txBody>
        </p:sp>
        <p:pic>
          <p:nvPicPr>
            <p:cNvPr id="8" name="object 8"/>
            <p:cNvPicPr/>
            <p:nvPr/>
          </p:nvPicPr>
          <p:blipFill>
            <a:blip r:embed="rId2" cstate="print"/>
            <a:stretch>
              <a:fillRect/>
            </a:stretch>
          </p:blipFill>
          <p:spPr>
            <a:xfrm>
              <a:off x="8160560" y="4834490"/>
              <a:ext cx="730331" cy="157523"/>
            </a:xfrm>
            <a:prstGeom prst="rect">
              <a:avLst/>
            </a:prstGeom>
          </p:spPr>
        </p:pic>
        <p:pic>
          <p:nvPicPr>
            <p:cNvPr id="9" name="object 9"/>
            <p:cNvPicPr/>
            <p:nvPr/>
          </p:nvPicPr>
          <p:blipFill>
            <a:blip r:embed="rId3" cstate="print"/>
            <a:stretch>
              <a:fillRect/>
            </a:stretch>
          </p:blipFill>
          <p:spPr>
            <a:xfrm>
              <a:off x="210149" y="4855462"/>
              <a:ext cx="801925" cy="112000"/>
            </a:xfrm>
            <a:prstGeom prst="rect">
              <a:avLst/>
            </a:prstGeom>
          </p:spPr>
        </p:pic>
      </p:grpSp>
      <p:sp>
        <p:nvSpPr>
          <p:cNvPr id="10" name="object 10"/>
          <p:cNvSpPr/>
          <p:nvPr/>
        </p:nvSpPr>
        <p:spPr>
          <a:xfrm>
            <a:off x="8266875" y="119"/>
            <a:ext cx="621030" cy="485140"/>
          </a:xfrm>
          <a:custGeom>
            <a:avLst/>
            <a:gdLst/>
            <a:ahLst/>
            <a:cxnLst/>
            <a:rect l="l" t="t" r="r" b="b"/>
            <a:pathLst>
              <a:path w="621029" h="485140">
                <a:moveTo>
                  <a:pt x="539848" y="485105"/>
                </a:moveTo>
                <a:lnTo>
                  <a:pt x="80851" y="485105"/>
                </a:lnTo>
                <a:lnTo>
                  <a:pt x="65004" y="483537"/>
                </a:lnTo>
                <a:lnTo>
                  <a:pt x="23681" y="461424"/>
                </a:lnTo>
                <a:lnTo>
                  <a:pt x="1567" y="420100"/>
                </a:lnTo>
                <a:lnTo>
                  <a:pt x="0" y="404253"/>
                </a:lnTo>
                <a:lnTo>
                  <a:pt x="0" y="5"/>
                </a:lnTo>
                <a:lnTo>
                  <a:pt x="620699" y="5"/>
                </a:lnTo>
                <a:lnTo>
                  <a:pt x="620699" y="404253"/>
                </a:lnTo>
                <a:lnTo>
                  <a:pt x="614346" y="435724"/>
                </a:lnTo>
                <a:lnTo>
                  <a:pt x="597019" y="461424"/>
                </a:lnTo>
                <a:lnTo>
                  <a:pt x="571319" y="478751"/>
                </a:lnTo>
                <a:lnTo>
                  <a:pt x="539848" y="485105"/>
                </a:lnTo>
                <a:close/>
              </a:path>
            </a:pathLst>
          </a:custGeom>
          <a:ln w="9524">
            <a:solidFill>
              <a:srgbClr val="1B212C"/>
            </a:solidFill>
          </a:ln>
        </p:spPr>
        <p:txBody>
          <a:bodyPr wrap="square" lIns="0" tIns="0" rIns="0" bIns="0" rtlCol="0"/>
          <a:lstStyle/>
          <a:p>
            <a:endParaRPr/>
          </a:p>
        </p:txBody>
      </p:sp>
      <p:sp>
        <p:nvSpPr>
          <p:cNvPr id="11" name="object 11"/>
          <p:cNvSpPr txBox="1"/>
          <p:nvPr/>
        </p:nvSpPr>
        <p:spPr>
          <a:xfrm>
            <a:off x="8517073" y="116645"/>
            <a:ext cx="120650" cy="223520"/>
          </a:xfrm>
          <a:prstGeom prst="rect">
            <a:avLst/>
          </a:prstGeom>
        </p:spPr>
        <p:txBody>
          <a:bodyPr vert="horz" wrap="square" lIns="0" tIns="12700" rIns="0" bIns="0" rtlCol="0">
            <a:spAutoFit/>
          </a:bodyPr>
          <a:lstStyle/>
          <a:p>
            <a:pPr marL="12700">
              <a:lnSpc>
                <a:spcPct val="100000"/>
              </a:lnSpc>
              <a:spcBef>
                <a:spcPts val="100"/>
              </a:spcBef>
            </a:pPr>
            <a:r>
              <a:rPr sz="1300" spc="-50" dirty="0">
                <a:solidFill>
                  <a:srgbClr val="1B212C"/>
                </a:solidFill>
                <a:latin typeface="Lucida Sans Unicode"/>
                <a:cs typeface="Lucida Sans Unicode"/>
              </a:rPr>
              <a:t>2</a:t>
            </a:r>
            <a:endParaRPr sz="1300">
              <a:latin typeface="Lucida Sans Unicode"/>
              <a:cs typeface="Lucida Sans Unicode"/>
            </a:endParaRPr>
          </a:p>
        </p:txBody>
      </p:sp>
      <p:sp>
        <p:nvSpPr>
          <p:cNvPr id="12" name="object 1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150" dirty="0"/>
              <a:t>Existing</a:t>
            </a:r>
            <a:r>
              <a:rPr spc="-300" dirty="0"/>
              <a:t> </a:t>
            </a:r>
            <a:r>
              <a:rPr spc="-55" dirty="0"/>
              <a:t>players</a:t>
            </a:r>
            <a:r>
              <a:rPr spc="-295" dirty="0"/>
              <a:t> </a:t>
            </a:r>
            <a:r>
              <a:rPr spc="-60" dirty="0"/>
              <a:t>solving</a:t>
            </a:r>
            <a:r>
              <a:rPr spc="-300" dirty="0"/>
              <a:t> </a:t>
            </a:r>
            <a:r>
              <a:rPr spc="-105" dirty="0"/>
              <a:t>it...but</a:t>
            </a:r>
            <a:r>
              <a:rPr spc="-295" dirty="0"/>
              <a:t> </a:t>
            </a:r>
            <a:r>
              <a:rPr spc="-10" dirty="0"/>
              <a:t>poorly</a:t>
            </a:r>
          </a:p>
        </p:txBody>
      </p:sp>
      <p:sp>
        <p:nvSpPr>
          <p:cNvPr id="14" name="object 14"/>
          <p:cNvSpPr txBox="1"/>
          <p:nvPr/>
        </p:nvSpPr>
        <p:spPr>
          <a:xfrm>
            <a:off x="815937" y="1859740"/>
            <a:ext cx="1091565" cy="441146"/>
          </a:xfrm>
          <a:prstGeom prst="rect">
            <a:avLst/>
          </a:prstGeom>
        </p:spPr>
        <p:txBody>
          <a:bodyPr vert="horz" wrap="square" lIns="0" tIns="12700" rIns="0" bIns="0" rtlCol="0">
            <a:spAutoFit/>
          </a:bodyPr>
          <a:lstStyle/>
          <a:p>
            <a:pPr marL="12700" marR="5080">
              <a:spcBef>
                <a:spcPts val="100"/>
              </a:spcBef>
            </a:pPr>
            <a:r>
              <a:rPr lang="en-IN" sz="1400" b="1" dirty="0"/>
              <a:t>Chain </a:t>
            </a:r>
            <a:r>
              <a:rPr lang="en-IN" sz="1400" b="1" dirty="0" err="1"/>
              <a:t>alysis</a:t>
            </a:r>
            <a:endParaRPr lang="en-IN" sz="1400" b="1" dirty="0"/>
          </a:p>
          <a:p>
            <a:pPr marL="12700" marR="5080">
              <a:lnSpc>
                <a:spcPct val="100000"/>
              </a:lnSpc>
              <a:spcBef>
                <a:spcPts val="100"/>
              </a:spcBef>
            </a:pPr>
            <a:endParaRPr sz="1300" dirty="0">
              <a:latin typeface="Arial Black"/>
              <a:cs typeface="Arial Black"/>
            </a:endParaRPr>
          </a:p>
        </p:txBody>
      </p:sp>
      <p:pic>
        <p:nvPicPr>
          <p:cNvPr id="15" name="object 15"/>
          <p:cNvPicPr/>
          <p:nvPr/>
        </p:nvPicPr>
        <p:blipFill>
          <a:blip r:embed="rId4" cstate="print"/>
          <a:stretch>
            <a:fillRect/>
          </a:stretch>
        </p:blipFill>
        <p:spPr>
          <a:xfrm>
            <a:off x="726014" y="2569099"/>
            <a:ext cx="214317" cy="214825"/>
          </a:xfrm>
          <a:prstGeom prst="rect">
            <a:avLst/>
          </a:prstGeom>
        </p:spPr>
      </p:pic>
      <p:sp>
        <p:nvSpPr>
          <p:cNvPr id="16" name="object 16"/>
          <p:cNvSpPr txBox="1"/>
          <p:nvPr/>
        </p:nvSpPr>
        <p:spPr>
          <a:xfrm>
            <a:off x="1101725" y="2530665"/>
            <a:ext cx="1143635" cy="289823"/>
          </a:xfrm>
          <a:prstGeom prst="rect">
            <a:avLst/>
          </a:prstGeom>
        </p:spPr>
        <p:txBody>
          <a:bodyPr vert="horz" wrap="square" lIns="0" tIns="12700" rIns="0" bIns="0" rtlCol="0">
            <a:spAutoFit/>
          </a:bodyPr>
          <a:lstStyle/>
          <a:p>
            <a:pPr marL="12700" marR="5080">
              <a:lnSpc>
                <a:spcPct val="100000"/>
              </a:lnSpc>
              <a:spcBef>
                <a:spcPts val="100"/>
              </a:spcBef>
            </a:pPr>
            <a:r>
              <a:rPr lang="en-IN" sz="900"/>
              <a:t>Expensive, enterprise-focused</a:t>
            </a:r>
            <a:endParaRPr sz="900" dirty="0">
              <a:latin typeface="Arial Black"/>
              <a:cs typeface="Arial Black"/>
            </a:endParaRPr>
          </a:p>
        </p:txBody>
      </p:sp>
      <p:pic>
        <p:nvPicPr>
          <p:cNvPr id="17" name="object 17"/>
          <p:cNvPicPr/>
          <p:nvPr/>
        </p:nvPicPr>
        <p:blipFill>
          <a:blip r:embed="rId5" cstate="print"/>
          <a:stretch>
            <a:fillRect/>
          </a:stretch>
        </p:blipFill>
        <p:spPr>
          <a:xfrm>
            <a:off x="726281" y="3078956"/>
            <a:ext cx="214310" cy="214285"/>
          </a:xfrm>
          <a:prstGeom prst="rect">
            <a:avLst/>
          </a:prstGeom>
        </p:spPr>
      </p:pic>
      <p:sp>
        <p:nvSpPr>
          <p:cNvPr id="18" name="object 18"/>
          <p:cNvSpPr txBox="1"/>
          <p:nvPr/>
        </p:nvSpPr>
        <p:spPr>
          <a:xfrm>
            <a:off x="1101725" y="3040253"/>
            <a:ext cx="1358265" cy="289823"/>
          </a:xfrm>
          <a:prstGeom prst="rect">
            <a:avLst/>
          </a:prstGeom>
        </p:spPr>
        <p:txBody>
          <a:bodyPr vert="horz" wrap="square" lIns="0" tIns="12700" rIns="0" bIns="0" rtlCol="0">
            <a:spAutoFit/>
          </a:bodyPr>
          <a:lstStyle/>
          <a:p>
            <a:pPr marL="12700" marR="5080">
              <a:lnSpc>
                <a:spcPct val="100000"/>
              </a:lnSpc>
              <a:spcBef>
                <a:spcPts val="100"/>
              </a:spcBef>
            </a:pPr>
            <a:r>
              <a:rPr lang="en-IN" sz="900" dirty="0"/>
              <a:t>Advanced compliance tools</a:t>
            </a:r>
            <a:endParaRPr sz="900" dirty="0">
              <a:latin typeface="Arial Black"/>
              <a:cs typeface="Arial Black"/>
            </a:endParaRPr>
          </a:p>
        </p:txBody>
      </p:sp>
      <p:pic>
        <p:nvPicPr>
          <p:cNvPr id="19" name="object 19"/>
          <p:cNvPicPr/>
          <p:nvPr/>
        </p:nvPicPr>
        <p:blipFill>
          <a:blip r:embed="rId5" cstate="print"/>
          <a:stretch>
            <a:fillRect/>
          </a:stretch>
        </p:blipFill>
        <p:spPr>
          <a:xfrm>
            <a:off x="726281" y="3588543"/>
            <a:ext cx="214310" cy="214285"/>
          </a:xfrm>
          <a:prstGeom prst="rect">
            <a:avLst/>
          </a:prstGeom>
        </p:spPr>
      </p:pic>
      <p:sp>
        <p:nvSpPr>
          <p:cNvPr id="20" name="object 20"/>
          <p:cNvSpPr txBox="1"/>
          <p:nvPr/>
        </p:nvSpPr>
        <p:spPr>
          <a:xfrm>
            <a:off x="1101725" y="3549840"/>
            <a:ext cx="1216660" cy="289823"/>
          </a:xfrm>
          <a:prstGeom prst="rect">
            <a:avLst/>
          </a:prstGeom>
        </p:spPr>
        <p:txBody>
          <a:bodyPr vert="horz" wrap="square" lIns="0" tIns="12700" rIns="0" bIns="0" rtlCol="0">
            <a:spAutoFit/>
          </a:bodyPr>
          <a:lstStyle/>
          <a:p>
            <a:pPr marL="12700" marR="5080">
              <a:lnSpc>
                <a:spcPct val="100000"/>
              </a:lnSpc>
              <a:spcBef>
                <a:spcPts val="100"/>
              </a:spcBef>
            </a:pPr>
            <a:r>
              <a:rPr lang="en-IN" sz="900"/>
              <a:t>Accurate transaction analytics</a:t>
            </a:r>
            <a:endParaRPr lang="en-IN" sz="900" dirty="0">
              <a:latin typeface="Arial Black"/>
              <a:cs typeface="Arial Black"/>
            </a:endParaRPr>
          </a:p>
        </p:txBody>
      </p:sp>
      <p:sp>
        <p:nvSpPr>
          <p:cNvPr id="22" name="object 22"/>
          <p:cNvSpPr txBox="1"/>
          <p:nvPr/>
        </p:nvSpPr>
        <p:spPr>
          <a:xfrm>
            <a:off x="2925218" y="1827714"/>
            <a:ext cx="1124585" cy="228268"/>
          </a:xfrm>
          <a:prstGeom prst="rect">
            <a:avLst/>
          </a:prstGeom>
        </p:spPr>
        <p:txBody>
          <a:bodyPr vert="horz" wrap="square" lIns="0" tIns="12700" rIns="0" bIns="0" rtlCol="0">
            <a:spAutoFit/>
          </a:bodyPr>
          <a:lstStyle/>
          <a:p>
            <a:pPr algn="just"/>
            <a:r>
              <a:rPr lang="en-IN" sz="1400" b="1" dirty="0"/>
              <a:t>Elliptic</a:t>
            </a:r>
          </a:p>
        </p:txBody>
      </p:sp>
      <p:pic>
        <p:nvPicPr>
          <p:cNvPr id="23" name="object 23"/>
          <p:cNvPicPr/>
          <p:nvPr/>
        </p:nvPicPr>
        <p:blipFill>
          <a:blip r:embed="rId5" cstate="print"/>
          <a:stretch>
            <a:fillRect/>
          </a:stretch>
        </p:blipFill>
        <p:spPr>
          <a:xfrm>
            <a:off x="2731296" y="2569368"/>
            <a:ext cx="214310" cy="214285"/>
          </a:xfrm>
          <a:prstGeom prst="rect">
            <a:avLst/>
          </a:prstGeom>
        </p:spPr>
      </p:pic>
      <p:sp>
        <p:nvSpPr>
          <p:cNvPr id="24" name="object 24"/>
          <p:cNvSpPr txBox="1"/>
          <p:nvPr/>
        </p:nvSpPr>
        <p:spPr>
          <a:xfrm>
            <a:off x="3106740" y="2530665"/>
            <a:ext cx="1224915" cy="151323"/>
          </a:xfrm>
          <a:prstGeom prst="rect">
            <a:avLst/>
          </a:prstGeom>
        </p:spPr>
        <p:txBody>
          <a:bodyPr vert="horz" wrap="square" lIns="0" tIns="12700" rIns="0" bIns="0" rtlCol="0">
            <a:spAutoFit/>
          </a:bodyPr>
          <a:lstStyle/>
          <a:p>
            <a:pPr marL="12700" marR="5080">
              <a:lnSpc>
                <a:spcPct val="100000"/>
              </a:lnSpc>
              <a:spcBef>
                <a:spcPts val="100"/>
              </a:spcBef>
            </a:pPr>
            <a:r>
              <a:rPr lang="en-IN" sz="900" dirty="0"/>
              <a:t>Real-time monitoring</a:t>
            </a:r>
            <a:endParaRPr sz="900" dirty="0">
              <a:latin typeface="Arial Black"/>
              <a:cs typeface="Arial Black"/>
            </a:endParaRPr>
          </a:p>
        </p:txBody>
      </p:sp>
      <p:pic>
        <p:nvPicPr>
          <p:cNvPr id="25" name="object 25"/>
          <p:cNvPicPr/>
          <p:nvPr/>
        </p:nvPicPr>
        <p:blipFill>
          <a:blip r:embed="rId4" cstate="print"/>
          <a:stretch>
            <a:fillRect/>
          </a:stretch>
        </p:blipFill>
        <p:spPr>
          <a:xfrm>
            <a:off x="2731029" y="3078686"/>
            <a:ext cx="214317" cy="214825"/>
          </a:xfrm>
          <a:prstGeom prst="rect">
            <a:avLst/>
          </a:prstGeom>
        </p:spPr>
      </p:pic>
      <p:sp>
        <p:nvSpPr>
          <p:cNvPr id="26" name="object 26"/>
          <p:cNvSpPr txBox="1"/>
          <p:nvPr/>
        </p:nvSpPr>
        <p:spPr>
          <a:xfrm>
            <a:off x="3106740" y="3040253"/>
            <a:ext cx="1078230" cy="289823"/>
          </a:xfrm>
          <a:prstGeom prst="rect">
            <a:avLst/>
          </a:prstGeom>
        </p:spPr>
        <p:txBody>
          <a:bodyPr vert="horz" wrap="square" lIns="0" tIns="12700" rIns="0" bIns="0" rtlCol="0">
            <a:spAutoFit/>
          </a:bodyPr>
          <a:lstStyle/>
          <a:p>
            <a:pPr marL="12700" marR="5080">
              <a:lnSpc>
                <a:spcPct val="100000"/>
              </a:lnSpc>
              <a:spcBef>
                <a:spcPts val="100"/>
              </a:spcBef>
            </a:pPr>
            <a:r>
              <a:rPr lang="en-IN" sz="900" dirty="0"/>
              <a:t>Less for small projects</a:t>
            </a:r>
            <a:endParaRPr sz="900" dirty="0">
              <a:latin typeface="Arial Black"/>
              <a:cs typeface="Arial Black"/>
            </a:endParaRPr>
          </a:p>
        </p:txBody>
      </p:sp>
      <p:pic>
        <p:nvPicPr>
          <p:cNvPr id="27" name="object 27"/>
          <p:cNvPicPr/>
          <p:nvPr/>
        </p:nvPicPr>
        <p:blipFill>
          <a:blip r:embed="rId5" cstate="print"/>
          <a:stretch>
            <a:fillRect/>
          </a:stretch>
        </p:blipFill>
        <p:spPr>
          <a:xfrm>
            <a:off x="2731296" y="3588543"/>
            <a:ext cx="214310" cy="214285"/>
          </a:xfrm>
          <a:prstGeom prst="rect">
            <a:avLst/>
          </a:prstGeom>
        </p:spPr>
      </p:pic>
      <p:sp>
        <p:nvSpPr>
          <p:cNvPr id="28" name="object 28"/>
          <p:cNvSpPr txBox="1"/>
          <p:nvPr/>
        </p:nvSpPr>
        <p:spPr>
          <a:xfrm>
            <a:off x="3106740" y="3549840"/>
            <a:ext cx="1133475" cy="289823"/>
          </a:xfrm>
          <a:prstGeom prst="rect">
            <a:avLst/>
          </a:prstGeom>
        </p:spPr>
        <p:txBody>
          <a:bodyPr vert="horz" wrap="square" lIns="0" tIns="12700" rIns="0" bIns="0" rtlCol="0">
            <a:spAutoFit/>
          </a:bodyPr>
          <a:lstStyle/>
          <a:p>
            <a:pPr marL="12700" marR="5080">
              <a:lnSpc>
                <a:spcPct val="100000"/>
              </a:lnSpc>
              <a:spcBef>
                <a:spcPts val="100"/>
              </a:spcBef>
            </a:pPr>
            <a:r>
              <a:rPr lang="en-IN" sz="900" dirty="0"/>
              <a:t>Broad ecosystem integration</a:t>
            </a:r>
            <a:endParaRPr sz="900" dirty="0">
              <a:latin typeface="Arial Black"/>
              <a:cs typeface="Arial Black"/>
            </a:endParaRPr>
          </a:p>
        </p:txBody>
      </p:sp>
      <p:sp>
        <p:nvSpPr>
          <p:cNvPr id="30" name="object 30"/>
          <p:cNvSpPr txBox="1"/>
          <p:nvPr/>
        </p:nvSpPr>
        <p:spPr>
          <a:xfrm>
            <a:off x="5055875" y="1892292"/>
            <a:ext cx="1091565" cy="441146"/>
          </a:xfrm>
          <a:prstGeom prst="rect">
            <a:avLst/>
          </a:prstGeom>
        </p:spPr>
        <p:txBody>
          <a:bodyPr vert="horz" wrap="square" lIns="0" tIns="12700" rIns="0" bIns="0" rtlCol="0">
            <a:spAutoFit/>
          </a:bodyPr>
          <a:lstStyle/>
          <a:p>
            <a:pPr marL="12700" marR="5080">
              <a:spcBef>
                <a:spcPts val="100"/>
              </a:spcBef>
            </a:pPr>
            <a:r>
              <a:rPr lang="en-IN" sz="1400" b="1" dirty="0"/>
              <a:t>Nansen</a:t>
            </a:r>
          </a:p>
          <a:p>
            <a:pPr marL="12700" marR="5080">
              <a:lnSpc>
                <a:spcPct val="100000"/>
              </a:lnSpc>
              <a:spcBef>
                <a:spcPts val="100"/>
              </a:spcBef>
            </a:pPr>
            <a:endParaRPr sz="1300" dirty="0">
              <a:latin typeface="Arial Black"/>
              <a:cs typeface="Arial Black"/>
            </a:endParaRPr>
          </a:p>
        </p:txBody>
      </p:sp>
      <p:pic>
        <p:nvPicPr>
          <p:cNvPr id="31" name="object 31"/>
          <p:cNvPicPr/>
          <p:nvPr/>
        </p:nvPicPr>
        <p:blipFill>
          <a:blip r:embed="rId5" cstate="print"/>
          <a:stretch>
            <a:fillRect/>
          </a:stretch>
        </p:blipFill>
        <p:spPr>
          <a:xfrm>
            <a:off x="4736311" y="2569368"/>
            <a:ext cx="214309" cy="214285"/>
          </a:xfrm>
          <a:prstGeom prst="rect">
            <a:avLst/>
          </a:prstGeom>
        </p:spPr>
      </p:pic>
      <p:sp>
        <p:nvSpPr>
          <p:cNvPr id="32" name="object 32"/>
          <p:cNvSpPr txBox="1"/>
          <p:nvPr/>
        </p:nvSpPr>
        <p:spPr>
          <a:xfrm>
            <a:off x="5111755" y="2530665"/>
            <a:ext cx="1311275" cy="151323"/>
          </a:xfrm>
          <a:prstGeom prst="rect">
            <a:avLst/>
          </a:prstGeom>
        </p:spPr>
        <p:txBody>
          <a:bodyPr vert="horz" wrap="square" lIns="0" tIns="12700" rIns="0" bIns="0" rtlCol="0">
            <a:spAutoFit/>
          </a:bodyPr>
          <a:lstStyle/>
          <a:p>
            <a:pPr marL="12700" marR="5080">
              <a:lnSpc>
                <a:spcPct val="100000"/>
              </a:lnSpc>
              <a:spcBef>
                <a:spcPts val="100"/>
              </a:spcBef>
            </a:pPr>
            <a:r>
              <a:rPr lang="en-IN" sz="900" dirty="0"/>
              <a:t>Real-time analytics</a:t>
            </a:r>
            <a:endParaRPr sz="900" dirty="0">
              <a:latin typeface="Arial Black"/>
              <a:cs typeface="Arial Black"/>
            </a:endParaRPr>
          </a:p>
        </p:txBody>
      </p:sp>
      <p:pic>
        <p:nvPicPr>
          <p:cNvPr id="33" name="object 33"/>
          <p:cNvPicPr/>
          <p:nvPr/>
        </p:nvPicPr>
        <p:blipFill>
          <a:blip r:embed="rId5" cstate="print"/>
          <a:stretch>
            <a:fillRect/>
          </a:stretch>
        </p:blipFill>
        <p:spPr>
          <a:xfrm>
            <a:off x="4736311" y="3078956"/>
            <a:ext cx="214309" cy="214285"/>
          </a:xfrm>
          <a:prstGeom prst="rect">
            <a:avLst/>
          </a:prstGeom>
        </p:spPr>
      </p:pic>
      <p:sp>
        <p:nvSpPr>
          <p:cNvPr id="34" name="object 34"/>
          <p:cNvSpPr txBox="1"/>
          <p:nvPr/>
        </p:nvSpPr>
        <p:spPr>
          <a:xfrm>
            <a:off x="5111755" y="3040253"/>
            <a:ext cx="1035685" cy="289823"/>
          </a:xfrm>
          <a:prstGeom prst="rect">
            <a:avLst/>
          </a:prstGeom>
        </p:spPr>
        <p:txBody>
          <a:bodyPr vert="horz" wrap="square" lIns="0" tIns="12700" rIns="0" bIns="0" rtlCol="0">
            <a:spAutoFit/>
          </a:bodyPr>
          <a:lstStyle/>
          <a:p>
            <a:pPr marL="12700" marR="5080">
              <a:lnSpc>
                <a:spcPct val="100000"/>
              </a:lnSpc>
              <a:spcBef>
                <a:spcPts val="100"/>
              </a:spcBef>
            </a:pPr>
            <a:r>
              <a:rPr lang="en-IN" sz="900" dirty="0"/>
              <a:t>User-friendly dashboards</a:t>
            </a:r>
            <a:endParaRPr sz="900" dirty="0">
              <a:latin typeface="Arial Black"/>
              <a:cs typeface="Arial Black"/>
            </a:endParaRPr>
          </a:p>
        </p:txBody>
      </p:sp>
      <p:pic>
        <p:nvPicPr>
          <p:cNvPr id="35" name="object 35"/>
          <p:cNvPicPr/>
          <p:nvPr/>
        </p:nvPicPr>
        <p:blipFill>
          <a:blip r:embed="rId4" cstate="print"/>
          <a:stretch>
            <a:fillRect/>
          </a:stretch>
        </p:blipFill>
        <p:spPr>
          <a:xfrm>
            <a:off x="4736043" y="3588274"/>
            <a:ext cx="214317" cy="214825"/>
          </a:xfrm>
          <a:prstGeom prst="rect">
            <a:avLst/>
          </a:prstGeom>
        </p:spPr>
      </p:pic>
      <p:sp>
        <p:nvSpPr>
          <p:cNvPr id="36" name="object 36"/>
          <p:cNvSpPr txBox="1"/>
          <p:nvPr/>
        </p:nvSpPr>
        <p:spPr>
          <a:xfrm>
            <a:off x="5111755" y="3549840"/>
            <a:ext cx="984250" cy="289823"/>
          </a:xfrm>
          <a:prstGeom prst="rect">
            <a:avLst/>
          </a:prstGeom>
        </p:spPr>
        <p:txBody>
          <a:bodyPr vert="horz" wrap="square" lIns="0" tIns="12700" rIns="0" bIns="0" rtlCol="0">
            <a:spAutoFit/>
          </a:bodyPr>
          <a:lstStyle/>
          <a:p>
            <a:pPr marL="12700" marR="5080">
              <a:lnSpc>
                <a:spcPct val="100000"/>
              </a:lnSpc>
              <a:spcBef>
                <a:spcPts val="100"/>
              </a:spcBef>
            </a:pPr>
            <a:r>
              <a:rPr lang="en-IN" sz="900" dirty="0"/>
              <a:t>Weak compliance tools</a:t>
            </a:r>
            <a:endParaRPr sz="900" dirty="0">
              <a:latin typeface="Arial Black"/>
              <a:cs typeface="Arial Black"/>
            </a:endParaRPr>
          </a:p>
        </p:txBody>
      </p:sp>
      <p:sp>
        <p:nvSpPr>
          <p:cNvPr id="38" name="object 38"/>
          <p:cNvSpPr txBox="1"/>
          <p:nvPr/>
        </p:nvSpPr>
        <p:spPr>
          <a:xfrm>
            <a:off x="6955374" y="1892292"/>
            <a:ext cx="990600" cy="441146"/>
          </a:xfrm>
          <a:prstGeom prst="rect">
            <a:avLst/>
          </a:prstGeom>
        </p:spPr>
        <p:txBody>
          <a:bodyPr vert="horz" wrap="square" lIns="0" tIns="12700" rIns="0" bIns="0" rtlCol="0">
            <a:spAutoFit/>
          </a:bodyPr>
          <a:lstStyle/>
          <a:p>
            <a:pPr marL="12700" marR="5080">
              <a:spcBef>
                <a:spcPts val="100"/>
              </a:spcBef>
            </a:pPr>
            <a:r>
              <a:rPr lang="en-IN" sz="1400" b="1" dirty="0" err="1"/>
              <a:t>DeFiSafety</a:t>
            </a:r>
            <a:endParaRPr lang="en-IN" sz="1400" b="1" dirty="0"/>
          </a:p>
          <a:p>
            <a:pPr marL="12700" marR="5080">
              <a:lnSpc>
                <a:spcPct val="100000"/>
              </a:lnSpc>
              <a:spcBef>
                <a:spcPts val="100"/>
              </a:spcBef>
            </a:pPr>
            <a:endParaRPr sz="1300" dirty="0">
              <a:latin typeface="Arial Black"/>
              <a:cs typeface="Arial Black"/>
            </a:endParaRPr>
          </a:p>
        </p:txBody>
      </p:sp>
      <p:pic>
        <p:nvPicPr>
          <p:cNvPr id="39" name="object 39"/>
          <p:cNvPicPr/>
          <p:nvPr/>
        </p:nvPicPr>
        <p:blipFill>
          <a:blip r:embed="rId5" cstate="print"/>
          <a:stretch>
            <a:fillRect/>
          </a:stretch>
        </p:blipFill>
        <p:spPr>
          <a:xfrm>
            <a:off x="6741324" y="2569368"/>
            <a:ext cx="214309" cy="214285"/>
          </a:xfrm>
          <a:prstGeom prst="rect">
            <a:avLst/>
          </a:prstGeom>
        </p:spPr>
      </p:pic>
      <p:sp>
        <p:nvSpPr>
          <p:cNvPr id="40" name="object 40"/>
          <p:cNvSpPr txBox="1"/>
          <p:nvPr/>
        </p:nvSpPr>
        <p:spPr>
          <a:xfrm>
            <a:off x="7116769" y="2530665"/>
            <a:ext cx="1183005" cy="289823"/>
          </a:xfrm>
          <a:prstGeom prst="rect">
            <a:avLst/>
          </a:prstGeom>
        </p:spPr>
        <p:txBody>
          <a:bodyPr vert="horz" wrap="square" lIns="0" tIns="12700" rIns="0" bIns="0" rtlCol="0">
            <a:spAutoFit/>
          </a:bodyPr>
          <a:lstStyle/>
          <a:p>
            <a:pPr marL="12700" marR="5080">
              <a:lnSpc>
                <a:spcPct val="100000"/>
              </a:lnSpc>
              <a:spcBef>
                <a:spcPts val="100"/>
              </a:spcBef>
            </a:pPr>
            <a:r>
              <a:rPr lang="en-IN" sz="900" dirty="0"/>
              <a:t>Transparent audit ratings</a:t>
            </a:r>
            <a:endParaRPr sz="900" dirty="0">
              <a:latin typeface="Arial Black"/>
              <a:cs typeface="Arial Black"/>
            </a:endParaRPr>
          </a:p>
        </p:txBody>
      </p:sp>
      <p:pic>
        <p:nvPicPr>
          <p:cNvPr id="41" name="object 41"/>
          <p:cNvPicPr/>
          <p:nvPr/>
        </p:nvPicPr>
        <p:blipFill>
          <a:blip r:embed="rId5" cstate="print"/>
          <a:stretch>
            <a:fillRect/>
          </a:stretch>
        </p:blipFill>
        <p:spPr>
          <a:xfrm>
            <a:off x="6741324" y="3078956"/>
            <a:ext cx="214309" cy="214285"/>
          </a:xfrm>
          <a:prstGeom prst="rect">
            <a:avLst/>
          </a:prstGeom>
        </p:spPr>
      </p:pic>
      <p:sp>
        <p:nvSpPr>
          <p:cNvPr id="42" name="object 42"/>
          <p:cNvSpPr txBox="1"/>
          <p:nvPr/>
        </p:nvSpPr>
        <p:spPr>
          <a:xfrm>
            <a:off x="7116769" y="3040253"/>
            <a:ext cx="1228090" cy="289823"/>
          </a:xfrm>
          <a:prstGeom prst="rect">
            <a:avLst/>
          </a:prstGeom>
        </p:spPr>
        <p:txBody>
          <a:bodyPr vert="horz" wrap="square" lIns="0" tIns="12700" rIns="0" bIns="0" rtlCol="0">
            <a:spAutoFit/>
          </a:bodyPr>
          <a:lstStyle/>
          <a:p>
            <a:pPr marL="12700" marR="5080">
              <a:lnSpc>
                <a:spcPct val="100000"/>
              </a:lnSpc>
              <a:spcBef>
                <a:spcPts val="100"/>
              </a:spcBef>
            </a:pPr>
            <a:r>
              <a:rPr lang="en-IN" sz="900" dirty="0"/>
              <a:t>Peer-reviewed methodology</a:t>
            </a:r>
            <a:endParaRPr sz="900" dirty="0">
              <a:latin typeface="Arial Black"/>
              <a:cs typeface="Arial Black"/>
            </a:endParaRPr>
          </a:p>
        </p:txBody>
      </p:sp>
      <p:pic>
        <p:nvPicPr>
          <p:cNvPr id="43" name="object 43"/>
          <p:cNvPicPr/>
          <p:nvPr/>
        </p:nvPicPr>
        <p:blipFill>
          <a:blip r:embed="rId4" cstate="print"/>
          <a:stretch>
            <a:fillRect/>
          </a:stretch>
        </p:blipFill>
        <p:spPr>
          <a:xfrm>
            <a:off x="6741057" y="3588274"/>
            <a:ext cx="214317" cy="214825"/>
          </a:xfrm>
          <a:prstGeom prst="rect">
            <a:avLst/>
          </a:prstGeom>
        </p:spPr>
      </p:pic>
      <p:sp>
        <p:nvSpPr>
          <p:cNvPr id="44" name="object 44"/>
          <p:cNvSpPr txBox="1"/>
          <p:nvPr/>
        </p:nvSpPr>
        <p:spPr>
          <a:xfrm>
            <a:off x="7116769" y="3549840"/>
            <a:ext cx="1118870" cy="289823"/>
          </a:xfrm>
          <a:prstGeom prst="rect">
            <a:avLst/>
          </a:prstGeom>
        </p:spPr>
        <p:txBody>
          <a:bodyPr vert="horz" wrap="square" lIns="0" tIns="12700" rIns="0" bIns="0" rtlCol="0">
            <a:spAutoFit/>
          </a:bodyPr>
          <a:lstStyle/>
          <a:p>
            <a:pPr marL="12700" marR="5080">
              <a:lnSpc>
                <a:spcPct val="100000"/>
              </a:lnSpc>
              <a:spcBef>
                <a:spcPts val="100"/>
              </a:spcBef>
            </a:pPr>
            <a:r>
              <a:rPr lang="en-IN" sz="900" dirty="0"/>
              <a:t>Limited real-time monitoring</a:t>
            </a:r>
            <a:endParaRPr sz="900" dirty="0">
              <a:latin typeface="Arial Black"/>
              <a:cs typeface="Arial Black"/>
            </a:endParaRPr>
          </a:p>
        </p:txBody>
      </p:sp>
      <p:sp>
        <p:nvSpPr>
          <p:cNvPr id="2" name="object 12">
            <a:extLst>
              <a:ext uri="{FF2B5EF4-FFF2-40B4-BE49-F238E27FC236}">
                <a16:creationId xmlns:a16="http://schemas.microsoft.com/office/drawing/2014/main" id="{09F74B0F-C7E7-9280-EE37-3DA66E3A2DC7}"/>
              </a:ext>
            </a:extLst>
          </p:cNvPr>
          <p:cNvSpPr txBox="1">
            <a:spLocks noGrp="1"/>
          </p:cNvSpPr>
          <p:nvPr>
            <p:ph type="ftr" sz="quarter" idx="5"/>
          </p:nvPr>
        </p:nvSpPr>
        <p:spPr>
          <a:xfrm>
            <a:off x="3859725" y="4834518"/>
            <a:ext cx="1203960" cy="153888"/>
          </a:xfrm>
          <a:prstGeom prst="rect">
            <a:avLst/>
          </a:prstGeom>
        </p:spPr>
        <p:txBody>
          <a:bodyPr vert="horz" wrap="square" lIns="0" tIns="0" rIns="0" bIns="0" rtlCol="0">
            <a:spAutoFit/>
          </a:bodyPr>
          <a:lstStyle/>
          <a:p>
            <a:pPr marL="12700">
              <a:lnSpc>
                <a:spcPts val="1180"/>
              </a:lnSpc>
            </a:pPr>
            <a:r>
              <a:rPr lang="en-IN" spc="-40" dirty="0" err="1"/>
              <a:t>Liquifusion</a:t>
            </a:r>
            <a:endParaRPr spc="-1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210149" y="4855462"/>
            <a:ext cx="801925" cy="112000"/>
          </a:xfrm>
          <a:prstGeom prst="rect">
            <a:avLst/>
          </a:prstGeom>
        </p:spPr>
      </p:pic>
      <p:sp>
        <p:nvSpPr>
          <p:cNvPr id="3" name="object 3"/>
          <p:cNvSpPr/>
          <p:nvPr/>
        </p:nvSpPr>
        <p:spPr>
          <a:xfrm>
            <a:off x="8266875" y="119"/>
            <a:ext cx="621030" cy="485140"/>
          </a:xfrm>
          <a:custGeom>
            <a:avLst/>
            <a:gdLst/>
            <a:ahLst/>
            <a:cxnLst/>
            <a:rect l="l" t="t" r="r" b="b"/>
            <a:pathLst>
              <a:path w="621029" h="485140">
                <a:moveTo>
                  <a:pt x="539848" y="485105"/>
                </a:moveTo>
                <a:lnTo>
                  <a:pt x="80851" y="485105"/>
                </a:lnTo>
                <a:lnTo>
                  <a:pt x="65004" y="483537"/>
                </a:lnTo>
                <a:lnTo>
                  <a:pt x="23681" y="461424"/>
                </a:lnTo>
                <a:lnTo>
                  <a:pt x="1567" y="420100"/>
                </a:lnTo>
                <a:lnTo>
                  <a:pt x="0" y="404253"/>
                </a:lnTo>
                <a:lnTo>
                  <a:pt x="0" y="5"/>
                </a:lnTo>
                <a:lnTo>
                  <a:pt x="620699" y="5"/>
                </a:lnTo>
                <a:lnTo>
                  <a:pt x="620699" y="404253"/>
                </a:lnTo>
                <a:lnTo>
                  <a:pt x="614346" y="435724"/>
                </a:lnTo>
                <a:lnTo>
                  <a:pt x="597019" y="461424"/>
                </a:lnTo>
                <a:lnTo>
                  <a:pt x="571319" y="478751"/>
                </a:lnTo>
                <a:lnTo>
                  <a:pt x="539848" y="485105"/>
                </a:lnTo>
                <a:close/>
              </a:path>
            </a:pathLst>
          </a:custGeom>
          <a:ln w="9524">
            <a:solidFill>
              <a:srgbClr val="1B212C"/>
            </a:solidFill>
          </a:ln>
        </p:spPr>
        <p:txBody>
          <a:bodyPr wrap="square" lIns="0" tIns="0" rIns="0" bIns="0" rtlCol="0"/>
          <a:lstStyle/>
          <a:p>
            <a:endParaRPr/>
          </a:p>
        </p:txBody>
      </p:sp>
      <p:sp>
        <p:nvSpPr>
          <p:cNvPr id="4" name="object 4"/>
          <p:cNvSpPr txBox="1"/>
          <p:nvPr/>
        </p:nvSpPr>
        <p:spPr>
          <a:xfrm>
            <a:off x="8515918" y="116645"/>
            <a:ext cx="123189" cy="223520"/>
          </a:xfrm>
          <a:prstGeom prst="rect">
            <a:avLst/>
          </a:prstGeom>
        </p:spPr>
        <p:txBody>
          <a:bodyPr vert="horz" wrap="square" lIns="0" tIns="12700" rIns="0" bIns="0" rtlCol="0">
            <a:spAutoFit/>
          </a:bodyPr>
          <a:lstStyle/>
          <a:p>
            <a:pPr marL="12700">
              <a:lnSpc>
                <a:spcPct val="100000"/>
              </a:lnSpc>
              <a:spcBef>
                <a:spcPts val="100"/>
              </a:spcBef>
            </a:pPr>
            <a:r>
              <a:rPr sz="1300" spc="-50" dirty="0">
                <a:solidFill>
                  <a:srgbClr val="1B212C"/>
                </a:solidFill>
                <a:latin typeface="Lucida Sans Unicode"/>
                <a:cs typeface="Lucida Sans Unicode"/>
              </a:rPr>
              <a:t>3</a:t>
            </a:r>
            <a:endParaRPr sz="1300">
              <a:latin typeface="Lucida Sans Unicode"/>
              <a:cs typeface="Lucida Sans Unicode"/>
            </a:endParaRPr>
          </a:p>
        </p:txBody>
      </p:sp>
      <p:sp>
        <p:nvSpPr>
          <p:cNvPr id="5" name="object 5"/>
          <p:cNvSpPr txBox="1">
            <a:spLocks noGrp="1"/>
          </p:cNvSpPr>
          <p:nvPr>
            <p:ph type="title"/>
          </p:nvPr>
        </p:nvSpPr>
        <p:spPr>
          <a:xfrm>
            <a:off x="463549" y="826935"/>
            <a:ext cx="4971415" cy="939800"/>
          </a:xfrm>
          <a:prstGeom prst="rect">
            <a:avLst/>
          </a:prstGeom>
        </p:spPr>
        <p:txBody>
          <a:bodyPr vert="horz" wrap="square" lIns="0" tIns="12700" rIns="0" bIns="0" rtlCol="0">
            <a:spAutoFit/>
          </a:bodyPr>
          <a:lstStyle/>
          <a:p>
            <a:pPr marL="12700" marR="5080">
              <a:lnSpc>
                <a:spcPct val="100000"/>
              </a:lnSpc>
              <a:spcBef>
                <a:spcPts val="100"/>
              </a:spcBef>
            </a:pPr>
            <a:r>
              <a:rPr sz="3000" spc="-95" dirty="0"/>
              <a:t>Here’s</a:t>
            </a:r>
            <a:r>
              <a:rPr sz="3000" spc="-400" dirty="0"/>
              <a:t> </a:t>
            </a:r>
            <a:r>
              <a:rPr sz="3000" spc="-100" dirty="0"/>
              <a:t>how</a:t>
            </a:r>
            <a:r>
              <a:rPr sz="3000" spc="-400" dirty="0"/>
              <a:t> </a:t>
            </a:r>
            <a:r>
              <a:rPr sz="3000" spc="-25" dirty="0"/>
              <a:t>our</a:t>
            </a:r>
            <a:r>
              <a:rPr sz="3000" spc="-400" dirty="0"/>
              <a:t> </a:t>
            </a:r>
            <a:r>
              <a:rPr sz="3000" spc="-10" dirty="0"/>
              <a:t>approach </a:t>
            </a:r>
            <a:r>
              <a:rPr sz="3000" spc="-45" dirty="0"/>
              <a:t>stands</a:t>
            </a:r>
            <a:r>
              <a:rPr sz="3000" spc="-385" dirty="0"/>
              <a:t> </a:t>
            </a:r>
            <a:r>
              <a:rPr sz="3000" spc="-10" dirty="0"/>
              <a:t>out...</a:t>
            </a:r>
            <a:endParaRPr sz="3000"/>
          </a:p>
        </p:txBody>
      </p:sp>
      <p:sp>
        <p:nvSpPr>
          <p:cNvPr id="6" name="object 6"/>
          <p:cNvSpPr txBox="1"/>
          <p:nvPr/>
        </p:nvSpPr>
        <p:spPr>
          <a:xfrm>
            <a:off x="914400" y="1963821"/>
            <a:ext cx="5238750" cy="2164695"/>
          </a:xfrm>
          <a:prstGeom prst="rect">
            <a:avLst/>
          </a:prstGeom>
        </p:spPr>
        <p:txBody>
          <a:bodyPr vert="horz" wrap="square" lIns="0" tIns="12700" rIns="0" bIns="0" rtlCol="0">
            <a:spAutoFit/>
          </a:bodyPr>
          <a:lstStyle/>
          <a:p>
            <a:r>
              <a:rPr lang="en-US" sz="1400" dirty="0"/>
              <a:t>Real-time, on-chain AI blocks risky transactions before they execute, offering immediate protection—not just alerts after the fact.</a:t>
            </a:r>
          </a:p>
          <a:p>
            <a:endParaRPr lang="en-US" sz="1400" dirty="0"/>
          </a:p>
          <a:p>
            <a:r>
              <a:rPr lang="en-US" sz="1400" dirty="0"/>
              <a:t>Native cross-chain liquidity routed directly via ICP Chain-Key cryptography—no bridges, no central points of failure.</a:t>
            </a:r>
          </a:p>
          <a:p>
            <a:endParaRPr lang="en-US" sz="1400" dirty="0"/>
          </a:p>
          <a:p>
            <a:r>
              <a:rPr lang="en-US" sz="1400" dirty="0"/>
              <a:t>Continuous, transparent AI-driven optimization and security, fully decentralized within the ICP canister ecosystem.</a:t>
            </a:r>
          </a:p>
          <a:p>
            <a:pPr marL="12700">
              <a:lnSpc>
                <a:spcPct val="100000"/>
              </a:lnSpc>
              <a:spcBef>
                <a:spcPts val="100"/>
              </a:spcBef>
            </a:pPr>
            <a:endParaRPr sz="1300" dirty="0">
              <a:latin typeface="Arial Black"/>
              <a:cs typeface="Arial Black"/>
            </a:endParaRPr>
          </a:p>
        </p:txBody>
      </p:sp>
      <p:pic>
        <p:nvPicPr>
          <p:cNvPr id="7" name="object 7"/>
          <p:cNvPicPr/>
          <p:nvPr/>
        </p:nvPicPr>
        <p:blipFill>
          <a:blip r:embed="rId3" cstate="print"/>
          <a:stretch>
            <a:fillRect/>
          </a:stretch>
        </p:blipFill>
        <p:spPr>
          <a:xfrm>
            <a:off x="555774" y="2021461"/>
            <a:ext cx="161925" cy="228599"/>
          </a:xfrm>
          <a:prstGeom prst="rect">
            <a:avLst/>
          </a:prstGeom>
        </p:spPr>
      </p:pic>
      <p:pic>
        <p:nvPicPr>
          <p:cNvPr id="8" name="object 8"/>
          <p:cNvPicPr/>
          <p:nvPr/>
        </p:nvPicPr>
        <p:blipFill>
          <a:blip r:embed="rId3" cstate="print"/>
          <a:stretch>
            <a:fillRect/>
          </a:stretch>
        </p:blipFill>
        <p:spPr>
          <a:xfrm>
            <a:off x="555773" y="2803946"/>
            <a:ext cx="128783" cy="228599"/>
          </a:xfrm>
          <a:prstGeom prst="rect">
            <a:avLst/>
          </a:prstGeom>
        </p:spPr>
      </p:pic>
      <p:pic>
        <p:nvPicPr>
          <p:cNvPr id="9" name="object 9"/>
          <p:cNvPicPr/>
          <p:nvPr/>
        </p:nvPicPr>
        <p:blipFill>
          <a:blip r:embed="rId3" cstate="print"/>
          <a:stretch>
            <a:fillRect/>
          </a:stretch>
        </p:blipFill>
        <p:spPr>
          <a:xfrm>
            <a:off x="555773" y="3475352"/>
            <a:ext cx="161925" cy="228599"/>
          </a:xfrm>
          <a:prstGeom prst="rect">
            <a:avLst/>
          </a:prstGeom>
        </p:spPr>
      </p:pic>
      <p:sp>
        <p:nvSpPr>
          <p:cNvPr id="12" name="object 12">
            <a:extLst>
              <a:ext uri="{FF2B5EF4-FFF2-40B4-BE49-F238E27FC236}">
                <a16:creationId xmlns:a16="http://schemas.microsoft.com/office/drawing/2014/main" id="{0B14FD1F-E424-D10E-76E4-D71C832AFFDD}"/>
              </a:ext>
            </a:extLst>
          </p:cNvPr>
          <p:cNvSpPr txBox="1">
            <a:spLocks noGrp="1"/>
          </p:cNvSpPr>
          <p:nvPr>
            <p:ph type="ftr" sz="quarter" idx="5"/>
          </p:nvPr>
        </p:nvSpPr>
        <p:spPr>
          <a:xfrm>
            <a:off x="3859725" y="4834518"/>
            <a:ext cx="1203960" cy="153888"/>
          </a:xfrm>
          <a:prstGeom prst="rect">
            <a:avLst/>
          </a:prstGeom>
        </p:spPr>
        <p:txBody>
          <a:bodyPr vert="horz" wrap="square" lIns="0" tIns="0" rIns="0" bIns="0" rtlCol="0">
            <a:spAutoFit/>
          </a:bodyPr>
          <a:lstStyle/>
          <a:p>
            <a:pPr marL="12700">
              <a:lnSpc>
                <a:spcPts val="1180"/>
              </a:lnSpc>
            </a:pPr>
            <a:r>
              <a:rPr lang="en-IN" spc="-40" dirty="0" err="1"/>
              <a:t>Liquifusion</a:t>
            </a:r>
            <a:endParaRPr spc="-1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p:nvPr/>
        </p:nvSpPr>
        <p:spPr>
          <a:xfrm>
            <a:off x="8266875" y="119"/>
            <a:ext cx="621030" cy="485140"/>
          </a:xfrm>
          <a:custGeom>
            <a:avLst/>
            <a:gdLst/>
            <a:ahLst/>
            <a:cxnLst/>
            <a:rect l="l" t="t" r="r" b="b"/>
            <a:pathLst>
              <a:path w="621029" h="485140">
                <a:moveTo>
                  <a:pt x="539848" y="485105"/>
                </a:moveTo>
                <a:lnTo>
                  <a:pt x="80851" y="485105"/>
                </a:lnTo>
                <a:lnTo>
                  <a:pt x="65004" y="483537"/>
                </a:lnTo>
                <a:lnTo>
                  <a:pt x="23681" y="461424"/>
                </a:lnTo>
                <a:lnTo>
                  <a:pt x="1567" y="420100"/>
                </a:lnTo>
                <a:lnTo>
                  <a:pt x="0" y="404253"/>
                </a:lnTo>
                <a:lnTo>
                  <a:pt x="0" y="5"/>
                </a:lnTo>
                <a:lnTo>
                  <a:pt x="620699" y="5"/>
                </a:lnTo>
                <a:lnTo>
                  <a:pt x="620699" y="404253"/>
                </a:lnTo>
                <a:lnTo>
                  <a:pt x="614346" y="435724"/>
                </a:lnTo>
                <a:lnTo>
                  <a:pt x="597019" y="461424"/>
                </a:lnTo>
                <a:lnTo>
                  <a:pt x="571319" y="478751"/>
                </a:lnTo>
                <a:lnTo>
                  <a:pt x="539848" y="485105"/>
                </a:lnTo>
                <a:close/>
              </a:path>
            </a:pathLst>
          </a:custGeom>
          <a:ln w="9524">
            <a:solidFill>
              <a:srgbClr val="1B212C"/>
            </a:solidFill>
          </a:ln>
        </p:spPr>
        <p:txBody>
          <a:bodyPr wrap="square" lIns="0" tIns="0" rIns="0" bIns="0" rtlCol="0"/>
          <a:lstStyle/>
          <a:p>
            <a:endParaRPr/>
          </a:p>
        </p:txBody>
      </p:sp>
      <p:sp>
        <p:nvSpPr>
          <p:cNvPr id="6" name="object 6"/>
          <p:cNvSpPr txBox="1"/>
          <p:nvPr/>
        </p:nvSpPr>
        <p:spPr>
          <a:xfrm>
            <a:off x="8512617" y="116645"/>
            <a:ext cx="129539" cy="223520"/>
          </a:xfrm>
          <a:prstGeom prst="rect">
            <a:avLst/>
          </a:prstGeom>
        </p:spPr>
        <p:txBody>
          <a:bodyPr vert="horz" wrap="square" lIns="0" tIns="12700" rIns="0" bIns="0" rtlCol="0">
            <a:spAutoFit/>
          </a:bodyPr>
          <a:lstStyle/>
          <a:p>
            <a:pPr marL="12700">
              <a:lnSpc>
                <a:spcPct val="100000"/>
              </a:lnSpc>
              <a:spcBef>
                <a:spcPts val="100"/>
              </a:spcBef>
            </a:pPr>
            <a:r>
              <a:rPr sz="1300" spc="-50" dirty="0">
                <a:solidFill>
                  <a:srgbClr val="1B212C"/>
                </a:solidFill>
                <a:latin typeface="Lucida Sans Unicode"/>
                <a:cs typeface="Lucida Sans Unicode"/>
              </a:rPr>
              <a:t>4</a:t>
            </a:r>
            <a:endParaRPr sz="1300">
              <a:latin typeface="Lucida Sans Unicode"/>
              <a:cs typeface="Lucida Sans Unicode"/>
            </a:endParaRPr>
          </a:p>
        </p:txBody>
      </p:sp>
      <p:sp>
        <p:nvSpPr>
          <p:cNvPr id="7" name="object 7"/>
          <p:cNvSpPr txBox="1">
            <a:spLocks noGrp="1"/>
          </p:cNvSpPr>
          <p:nvPr>
            <p:ph type="title"/>
          </p:nvPr>
        </p:nvSpPr>
        <p:spPr>
          <a:xfrm>
            <a:off x="454025" y="222758"/>
            <a:ext cx="4789805" cy="391160"/>
          </a:xfrm>
          <a:prstGeom prst="rect">
            <a:avLst/>
          </a:prstGeom>
        </p:spPr>
        <p:txBody>
          <a:bodyPr vert="horz" wrap="square" lIns="0" tIns="12700" rIns="0" bIns="0" rtlCol="0">
            <a:spAutoFit/>
          </a:bodyPr>
          <a:lstStyle/>
          <a:p>
            <a:pPr marL="12700">
              <a:lnSpc>
                <a:spcPct val="100000"/>
              </a:lnSpc>
              <a:spcBef>
                <a:spcPts val="100"/>
              </a:spcBef>
            </a:pPr>
            <a:r>
              <a:rPr sz="2400" spc="-55" dirty="0"/>
              <a:t>Making</a:t>
            </a:r>
            <a:r>
              <a:rPr sz="2400" spc="-265" dirty="0"/>
              <a:t> </a:t>
            </a:r>
            <a:r>
              <a:rPr sz="2400" spc="-100" dirty="0"/>
              <a:t>it</a:t>
            </a:r>
            <a:r>
              <a:rPr sz="2400" spc="-265" dirty="0"/>
              <a:t> </a:t>
            </a:r>
            <a:r>
              <a:rPr sz="2400" dirty="0"/>
              <a:t>happen</a:t>
            </a:r>
            <a:r>
              <a:rPr sz="2400" spc="-265" dirty="0"/>
              <a:t> </a:t>
            </a:r>
            <a:r>
              <a:rPr sz="2400" spc="-20" dirty="0"/>
              <a:t>(Use-</a:t>
            </a:r>
            <a:r>
              <a:rPr sz="2400" spc="-10" dirty="0"/>
              <a:t>cases)</a:t>
            </a:r>
            <a:endParaRPr sz="2400" dirty="0"/>
          </a:p>
        </p:txBody>
      </p:sp>
      <p:sp>
        <p:nvSpPr>
          <p:cNvPr id="2" name="object 12">
            <a:extLst>
              <a:ext uri="{FF2B5EF4-FFF2-40B4-BE49-F238E27FC236}">
                <a16:creationId xmlns:a16="http://schemas.microsoft.com/office/drawing/2014/main" id="{7FAE4D85-97B3-6120-6EF2-BB2CD654D871}"/>
              </a:ext>
            </a:extLst>
          </p:cNvPr>
          <p:cNvSpPr txBox="1">
            <a:spLocks noGrp="1"/>
          </p:cNvSpPr>
          <p:nvPr>
            <p:ph type="ftr" sz="quarter" idx="5"/>
          </p:nvPr>
        </p:nvSpPr>
        <p:spPr>
          <a:xfrm>
            <a:off x="3859725" y="4834518"/>
            <a:ext cx="1203960" cy="153888"/>
          </a:xfrm>
          <a:prstGeom prst="rect">
            <a:avLst/>
          </a:prstGeom>
        </p:spPr>
        <p:txBody>
          <a:bodyPr vert="horz" wrap="square" lIns="0" tIns="0" rIns="0" bIns="0" rtlCol="0">
            <a:spAutoFit/>
          </a:bodyPr>
          <a:lstStyle/>
          <a:p>
            <a:pPr marL="12700">
              <a:lnSpc>
                <a:spcPts val="1180"/>
              </a:lnSpc>
            </a:pPr>
            <a:r>
              <a:rPr lang="en-IN" spc="-40" dirty="0" err="1"/>
              <a:t>Liquifusion</a:t>
            </a:r>
            <a:endParaRPr spc="-10" dirty="0"/>
          </a:p>
        </p:txBody>
      </p:sp>
      <p:pic>
        <p:nvPicPr>
          <p:cNvPr id="4" name="Picture 3">
            <a:extLst>
              <a:ext uri="{FF2B5EF4-FFF2-40B4-BE49-F238E27FC236}">
                <a16:creationId xmlns:a16="http://schemas.microsoft.com/office/drawing/2014/main" id="{96F16204-B67A-4ABE-AE13-94780226C07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9895" y="643934"/>
            <a:ext cx="6964209" cy="3855632"/>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210149" y="4855462"/>
            <a:ext cx="801925" cy="112000"/>
          </a:xfrm>
          <a:prstGeom prst="rect">
            <a:avLst/>
          </a:prstGeom>
        </p:spPr>
      </p:pic>
      <p:sp>
        <p:nvSpPr>
          <p:cNvPr id="3" name="object 3"/>
          <p:cNvSpPr/>
          <p:nvPr/>
        </p:nvSpPr>
        <p:spPr>
          <a:xfrm>
            <a:off x="8266875" y="119"/>
            <a:ext cx="621030" cy="485140"/>
          </a:xfrm>
          <a:custGeom>
            <a:avLst/>
            <a:gdLst/>
            <a:ahLst/>
            <a:cxnLst/>
            <a:rect l="l" t="t" r="r" b="b"/>
            <a:pathLst>
              <a:path w="621029" h="485140">
                <a:moveTo>
                  <a:pt x="539848" y="485105"/>
                </a:moveTo>
                <a:lnTo>
                  <a:pt x="80851" y="485105"/>
                </a:lnTo>
                <a:lnTo>
                  <a:pt x="65004" y="483537"/>
                </a:lnTo>
                <a:lnTo>
                  <a:pt x="23681" y="461424"/>
                </a:lnTo>
                <a:lnTo>
                  <a:pt x="1567" y="420100"/>
                </a:lnTo>
                <a:lnTo>
                  <a:pt x="0" y="404253"/>
                </a:lnTo>
                <a:lnTo>
                  <a:pt x="0" y="5"/>
                </a:lnTo>
                <a:lnTo>
                  <a:pt x="620699" y="5"/>
                </a:lnTo>
                <a:lnTo>
                  <a:pt x="620699" y="404253"/>
                </a:lnTo>
                <a:lnTo>
                  <a:pt x="614346" y="435724"/>
                </a:lnTo>
                <a:lnTo>
                  <a:pt x="597019" y="461424"/>
                </a:lnTo>
                <a:lnTo>
                  <a:pt x="571319" y="478751"/>
                </a:lnTo>
                <a:lnTo>
                  <a:pt x="539848" y="485105"/>
                </a:lnTo>
                <a:close/>
              </a:path>
            </a:pathLst>
          </a:custGeom>
          <a:ln w="9524">
            <a:solidFill>
              <a:srgbClr val="1B212C"/>
            </a:solidFill>
          </a:ln>
        </p:spPr>
        <p:txBody>
          <a:bodyPr wrap="square" lIns="0" tIns="0" rIns="0" bIns="0" rtlCol="0"/>
          <a:lstStyle/>
          <a:p>
            <a:endParaRPr/>
          </a:p>
        </p:txBody>
      </p:sp>
      <p:sp>
        <p:nvSpPr>
          <p:cNvPr id="4" name="object 4"/>
          <p:cNvSpPr txBox="1"/>
          <p:nvPr/>
        </p:nvSpPr>
        <p:spPr>
          <a:xfrm>
            <a:off x="8512699" y="116645"/>
            <a:ext cx="129539" cy="223520"/>
          </a:xfrm>
          <a:prstGeom prst="rect">
            <a:avLst/>
          </a:prstGeom>
        </p:spPr>
        <p:txBody>
          <a:bodyPr vert="horz" wrap="square" lIns="0" tIns="12700" rIns="0" bIns="0" rtlCol="0">
            <a:spAutoFit/>
          </a:bodyPr>
          <a:lstStyle/>
          <a:p>
            <a:pPr marL="12700">
              <a:lnSpc>
                <a:spcPct val="100000"/>
              </a:lnSpc>
              <a:spcBef>
                <a:spcPts val="100"/>
              </a:spcBef>
            </a:pPr>
            <a:r>
              <a:rPr sz="1300" spc="-50" dirty="0">
                <a:solidFill>
                  <a:srgbClr val="1B212C"/>
                </a:solidFill>
                <a:latin typeface="Lucida Sans Unicode"/>
                <a:cs typeface="Lucida Sans Unicode"/>
              </a:rPr>
              <a:t>5</a:t>
            </a:r>
            <a:endParaRPr sz="1300">
              <a:latin typeface="Lucida Sans Unicode"/>
              <a:cs typeface="Lucida Sans Unicode"/>
            </a:endParaRPr>
          </a:p>
        </p:txBody>
      </p:sp>
      <p:sp>
        <p:nvSpPr>
          <p:cNvPr id="5" name="object 5"/>
          <p:cNvSpPr txBox="1">
            <a:spLocks noGrp="1"/>
          </p:cNvSpPr>
          <p:nvPr>
            <p:ph type="title"/>
          </p:nvPr>
        </p:nvSpPr>
        <p:spPr>
          <a:xfrm>
            <a:off x="463549" y="676024"/>
            <a:ext cx="2068830" cy="482600"/>
          </a:xfrm>
          <a:prstGeom prst="rect">
            <a:avLst/>
          </a:prstGeom>
        </p:spPr>
        <p:txBody>
          <a:bodyPr vert="horz" wrap="square" lIns="0" tIns="12700" rIns="0" bIns="0" rtlCol="0">
            <a:spAutoFit/>
          </a:bodyPr>
          <a:lstStyle/>
          <a:p>
            <a:pPr marL="12700">
              <a:lnSpc>
                <a:spcPct val="100000"/>
              </a:lnSpc>
              <a:spcBef>
                <a:spcPts val="100"/>
              </a:spcBef>
            </a:pPr>
            <a:r>
              <a:rPr sz="3000" spc="65" dirty="0"/>
              <a:t>Why</a:t>
            </a:r>
            <a:r>
              <a:rPr sz="3000" spc="-355" dirty="0"/>
              <a:t> </a:t>
            </a:r>
            <a:r>
              <a:rPr sz="3000" spc="-185" dirty="0"/>
              <a:t>Now?</a:t>
            </a:r>
            <a:endParaRPr sz="3000" dirty="0"/>
          </a:p>
        </p:txBody>
      </p:sp>
      <p:sp>
        <p:nvSpPr>
          <p:cNvPr id="6" name="object 6"/>
          <p:cNvSpPr txBox="1">
            <a:spLocks noGrp="1"/>
          </p:cNvSpPr>
          <p:nvPr>
            <p:ph type="body" idx="1"/>
          </p:nvPr>
        </p:nvSpPr>
        <p:spPr>
          <a:xfrm>
            <a:off x="463549" y="1844382"/>
            <a:ext cx="3955415" cy="2044149"/>
          </a:xfrm>
          <a:prstGeom prst="rect">
            <a:avLst/>
          </a:prstGeom>
        </p:spPr>
        <p:txBody>
          <a:bodyPr vert="horz" wrap="square" lIns="0" tIns="12700" rIns="0" bIns="0" rtlCol="0">
            <a:spAutoFit/>
          </a:bodyPr>
          <a:lstStyle/>
          <a:p>
            <a:pPr marL="12700" marR="512445">
              <a:lnSpc>
                <a:spcPct val="100000"/>
              </a:lnSpc>
              <a:spcBef>
                <a:spcPts val="100"/>
              </a:spcBef>
            </a:pPr>
            <a:r>
              <a:rPr lang="en-US" sz="1200" dirty="0" err="1"/>
              <a:t>LiquiFusion</a:t>
            </a:r>
            <a:r>
              <a:rPr lang="en-US" sz="1200" dirty="0"/>
              <a:t> works now because ICP and the blockchain space overall finally provide the deterministic speed, cross-chain orchestration, on-chain AI compute, and open data—plus the real user need—that make instant, autonomous, and fully verifiable DeFi security possible at scale. Previous technical and ecosystem limitations made this vision impossible just a few years ago.</a:t>
            </a:r>
            <a:endParaRPr sz="1200" dirty="0">
              <a:latin typeface="Lucida Sans Unicode"/>
              <a:cs typeface="Lucida Sans Unicode"/>
            </a:endParaRPr>
          </a:p>
        </p:txBody>
      </p:sp>
      <p:pic>
        <p:nvPicPr>
          <p:cNvPr id="7" name="object 7"/>
          <p:cNvPicPr/>
          <p:nvPr/>
        </p:nvPicPr>
        <p:blipFill>
          <a:blip r:embed="rId3" cstate="print"/>
          <a:stretch>
            <a:fillRect/>
          </a:stretch>
        </p:blipFill>
        <p:spPr>
          <a:xfrm>
            <a:off x="5014917" y="1500187"/>
            <a:ext cx="161925" cy="228571"/>
          </a:xfrm>
          <a:prstGeom prst="rect">
            <a:avLst/>
          </a:prstGeom>
        </p:spPr>
      </p:pic>
      <p:sp>
        <p:nvSpPr>
          <p:cNvPr id="8" name="object 8"/>
          <p:cNvSpPr txBox="1"/>
          <p:nvPr/>
        </p:nvSpPr>
        <p:spPr>
          <a:xfrm>
            <a:off x="5258122" y="1496943"/>
            <a:ext cx="2292350" cy="228268"/>
          </a:xfrm>
          <a:prstGeom prst="rect">
            <a:avLst/>
          </a:prstGeom>
        </p:spPr>
        <p:txBody>
          <a:bodyPr vert="horz" wrap="square" lIns="0" tIns="12700" rIns="0" bIns="0" rtlCol="0">
            <a:spAutoFit/>
          </a:bodyPr>
          <a:lstStyle/>
          <a:p>
            <a:pPr marL="12700">
              <a:lnSpc>
                <a:spcPct val="100000"/>
              </a:lnSpc>
              <a:spcBef>
                <a:spcPts val="100"/>
              </a:spcBef>
            </a:pPr>
            <a:r>
              <a:rPr lang="en-IN" sz="1400" dirty="0"/>
              <a:t>On-chain AI</a:t>
            </a:r>
            <a:endParaRPr sz="1300" dirty="0">
              <a:latin typeface="Arial Black"/>
              <a:cs typeface="Arial Black"/>
            </a:endParaRPr>
          </a:p>
        </p:txBody>
      </p:sp>
      <p:pic>
        <p:nvPicPr>
          <p:cNvPr id="9" name="object 9"/>
          <p:cNvPicPr/>
          <p:nvPr/>
        </p:nvPicPr>
        <p:blipFill>
          <a:blip r:embed="rId3" cstate="print"/>
          <a:stretch>
            <a:fillRect/>
          </a:stretch>
        </p:blipFill>
        <p:spPr>
          <a:xfrm>
            <a:off x="5014917" y="1947862"/>
            <a:ext cx="161925" cy="228571"/>
          </a:xfrm>
          <a:prstGeom prst="rect">
            <a:avLst/>
          </a:prstGeom>
        </p:spPr>
      </p:pic>
      <p:sp>
        <p:nvSpPr>
          <p:cNvPr id="10" name="object 10"/>
          <p:cNvSpPr txBox="1"/>
          <p:nvPr/>
        </p:nvSpPr>
        <p:spPr>
          <a:xfrm>
            <a:off x="5316542" y="1928558"/>
            <a:ext cx="1999614" cy="228268"/>
          </a:xfrm>
          <a:prstGeom prst="rect">
            <a:avLst/>
          </a:prstGeom>
        </p:spPr>
        <p:txBody>
          <a:bodyPr vert="horz" wrap="square" lIns="0" tIns="12700" rIns="0" bIns="0" rtlCol="0">
            <a:spAutoFit/>
          </a:bodyPr>
          <a:lstStyle/>
          <a:p>
            <a:pPr marL="12700">
              <a:lnSpc>
                <a:spcPct val="100000"/>
              </a:lnSpc>
              <a:spcBef>
                <a:spcPts val="100"/>
              </a:spcBef>
            </a:pPr>
            <a:r>
              <a:rPr lang="en-IN" sz="1400"/>
              <a:t>Cross-chain Liquidity</a:t>
            </a:r>
            <a:endParaRPr sz="1300" dirty="0">
              <a:latin typeface="Arial Black"/>
              <a:cs typeface="Arial Black"/>
            </a:endParaRPr>
          </a:p>
        </p:txBody>
      </p:sp>
      <p:pic>
        <p:nvPicPr>
          <p:cNvPr id="11" name="object 11"/>
          <p:cNvPicPr/>
          <p:nvPr/>
        </p:nvPicPr>
        <p:blipFill>
          <a:blip r:embed="rId3" cstate="print"/>
          <a:stretch>
            <a:fillRect/>
          </a:stretch>
        </p:blipFill>
        <p:spPr>
          <a:xfrm>
            <a:off x="5014917" y="2395537"/>
            <a:ext cx="161925" cy="228571"/>
          </a:xfrm>
          <a:prstGeom prst="rect">
            <a:avLst/>
          </a:prstGeom>
        </p:spPr>
      </p:pic>
      <p:sp>
        <p:nvSpPr>
          <p:cNvPr id="12" name="object 12"/>
          <p:cNvSpPr txBox="1"/>
          <p:nvPr/>
        </p:nvSpPr>
        <p:spPr>
          <a:xfrm>
            <a:off x="5316542" y="2376233"/>
            <a:ext cx="2233930" cy="228268"/>
          </a:xfrm>
          <a:prstGeom prst="rect">
            <a:avLst/>
          </a:prstGeom>
        </p:spPr>
        <p:txBody>
          <a:bodyPr vert="horz" wrap="square" lIns="0" tIns="12700" rIns="0" bIns="0" rtlCol="0">
            <a:spAutoFit/>
          </a:bodyPr>
          <a:lstStyle/>
          <a:p>
            <a:pPr marL="12700">
              <a:lnSpc>
                <a:spcPct val="100000"/>
              </a:lnSpc>
              <a:spcBef>
                <a:spcPts val="100"/>
              </a:spcBef>
            </a:pPr>
            <a:r>
              <a:rPr lang="en-IN" sz="1400" dirty="0"/>
              <a:t>Real-time Protection</a:t>
            </a:r>
            <a:endParaRPr sz="1300" dirty="0">
              <a:latin typeface="Arial Black"/>
              <a:cs typeface="Arial Black"/>
            </a:endParaRPr>
          </a:p>
        </p:txBody>
      </p:sp>
      <p:pic>
        <p:nvPicPr>
          <p:cNvPr id="13" name="object 13"/>
          <p:cNvPicPr/>
          <p:nvPr/>
        </p:nvPicPr>
        <p:blipFill>
          <a:blip r:embed="rId3" cstate="print"/>
          <a:stretch>
            <a:fillRect/>
          </a:stretch>
        </p:blipFill>
        <p:spPr>
          <a:xfrm>
            <a:off x="5014917" y="2843212"/>
            <a:ext cx="161925" cy="228571"/>
          </a:xfrm>
          <a:prstGeom prst="rect">
            <a:avLst/>
          </a:prstGeom>
        </p:spPr>
      </p:pic>
      <p:sp>
        <p:nvSpPr>
          <p:cNvPr id="14" name="object 14"/>
          <p:cNvSpPr txBox="1"/>
          <p:nvPr/>
        </p:nvSpPr>
        <p:spPr>
          <a:xfrm>
            <a:off x="5316542" y="2823908"/>
            <a:ext cx="1864995" cy="441146"/>
          </a:xfrm>
          <a:prstGeom prst="rect">
            <a:avLst/>
          </a:prstGeom>
        </p:spPr>
        <p:txBody>
          <a:bodyPr vert="horz" wrap="square" lIns="0" tIns="12700" rIns="0" bIns="0" rtlCol="0">
            <a:spAutoFit/>
          </a:bodyPr>
          <a:lstStyle/>
          <a:p>
            <a:pPr marL="12700">
              <a:spcBef>
                <a:spcPts val="100"/>
              </a:spcBef>
            </a:pPr>
            <a:r>
              <a:rPr lang="en-IN" sz="1400" dirty="0"/>
              <a:t>Decentralized Security</a:t>
            </a:r>
          </a:p>
          <a:p>
            <a:pPr marL="12700">
              <a:lnSpc>
                <a:spcPct val="100000"/>
              </a:lnSpc>
              <a:spcBef>
                <a:spcPts val="100"/>
              </a:spcBef>
            </a:pPr>
            <a:endParaRPr sz="1300" dirty="0">
              <a:latin typeface="Arial Black"/>
              <a:cs typeface="Arial Black"/>
            </a:endParaRPr>
          </a:p>
        </p:txBody>
      </p:sp>
      <p:sp>
        <p:nvSpPr>
          <p:cNvPr id="16" name="object 12">
            <a:extLst>
              <a:ext uri="{FF2B5EF4-FFF2-40B4-BE49-F238E27FC236}">
                <a16:creationId xmlns:a16="http://schemas.microsoft.com/office/drawing/2014/main" id="{DA715C3D-BFA9-C75C-8DE9-C06F930CB53F}"/>
              </a:ext>
            </a:extLst>
          </p:cNvPr>
          <p:cNvSpPr txBox="1">
            <a:spLocks noGrp="1"/>
          </p:cNvSpPr>
          <p:nvPr>
            <p:ph type="ftr" sz="quarter" idx="5"/>
          </p:nvPr>
        </p:nvSpPr>
        <p:spPr>
          <a:xfrm>
            <a:off x="3859725" y="4834518"/>
            <a:ext cx="1203960" cy="153888"/>
          </a:xfrm>
          <a:prstGeom prst="rect">
            <a:avLst/>
          </a:prstGeom>
        </p:spPr>
        <p:txBody>
          <a:bodyPr vert="horz" wrap="square" lIns="0" tIns="0" rIns="0" bIns="0" rtlCol="0">
            <a:spAutoFit/>
          </a:bodyPr>
          <a:lstStyle/>
          <a:p>
            <a:pPr marL="12700">
              <a:lnSpc>
                <a:spcPts val="1180"/>
              </a:lnSpc>
            </a:pPr>
            <a:r>
              <a:rPr lang="en-IN" spc="-40" dirty="0" err="1"/>
              <a:t>Liquifusion</a:t>
            </a:r>
            <a:endParaRPr spc="-1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210149" y="4855462"/>
            <a:ext cx="801925" cy="112000"/>
          </a:xfrm>
          <a:prstGeom prst="rect">
            <a:avLst/>
          </a:prstGeom>
        </p:spPr>
      </p:pic>
      <p:sp>
        <p:nvSpPr>
          <p:cNvPr id="3" name="object 3"/>
          <p:cNvSpPr/>
          <p:nvPr/>
        </p:nvSpPr>
        <p:spPr>
          <a:xfrm>
            <a:off x="8266875" y="119"/>
            <a:ext cx="621030" cy="485140"/>
          </a:xfrm>
          <a:custGeom>
            <a:avLst/>
            <a:gdLst/>
            <a:ahLst/>
            <a:cxnLst/>
            <a:rect l="l" t="t" r="r" b="b"/>
            <a:pathLst>
              <a:path w="621029" h="485140">
                <a:moveTo>
                  <a:pt x="539848" y="485105"/>
                </a:moveTo>
                <a:lnTo>
                  <a:pt x="80851" y="485105"/>
                </a:lnTo>
                <a:lnTo>
                  <a:pt x="65004" y="483537"/>
                </a:lnTo>
                <a:lnTo>
                  <a:pt x="23681" y="461424"/>
                </a:lnTo>
                <a:lnTo>
                  <a:pt x="1567" y="420100"/>
                </a:lnTo>
                <a:lnTo>
                  <a:pt x="0" y="404253"/>
                </a:lnTo>
                <a:lnTo>
                  <a:pt x="0" y="5"/>
                </a:lnTo>
                <a:lnTo>
                  <a:pt x="620699" y="5"/>
                </a:lnTo>
                <a:lnTo>
                  <a:pt x="620699" y="404253"/>
                </a:lnTo>
                <a:lnTo>
                  <a:pt x="614346" y="435724"/>
                </a:lnTo>
                <a:lnTo>
                  <a:pt x="597019" y="461424"/>
                </a:lnTo>
                <a:lnTo>
                  <a:pt x="571319" y="478751"/>
                </a:lnTo>
                <a:lnTo>
                  <a:pt x="539848" y="485105"/>
                </a:lnTo>
                <a:close/>
              </a:path>
            </a:pathLst>
          </a:custGeom>
          <a:ln w="9524">
            <a:solidFill>
              <a:srgbClr val="1B212C"/>
            </a:solidFill>
          </a:ln>
        </p:spPr>
        <p:txBody>
          <a:bodyPr wrap="square" lIns="0" tIns="0" rIns="0" bIns="0" rtlCol="0"/>
          <a:lstStyle/>
          <a:p>
            <a:endParaRPr/>
          </a:p>
        </p:txBody>
      </p:sp>
      <p:sp>
        <p:nvSpPr>
          <p:cNvPr id="4" name="object 4"/>
          <p:cNvSpPr txBox="1"/>
          <p:nvPr/>
        </p:nvSpPr>
        <p:spPr>
          <a:xfrm>
            <a:off x="8512122" y="116645"/>
            <a:ext cx="130810" cy="223520"/>
          </a:xfrm>
          <a:prstGeom prst="rect">
            <a:avLst/>
          </a:prstGeom>
        </p:spPr>
        <p:txBody>
          <a:bodyPr vert="horz" wrap="square" lIns="0" tIns="12700" rIns="0" bIns="0" rtlCol="0">
            <a:spAutoFit/>
          </a:bodyPr>
          <a:lstStyle/>
          <a:p>
            <a:pPr marL="12700">
              <a:lnSpc>
                <a:spcPct val="100000"/>
              </a:lnSpc>
              <a:spcBef>
                <a:spcPts val="100"/>
              </a:spcBef>
            </a:pPr>
            <a:r>
              <a:rPr sz="1300" spc="-50" dirty="0">
                <a:solidFill>
                  <a:srgbClr val="1B212C"/>
                </a:solidFill>
                <a:latin typeface="Lucida Sans Unicode"/>
                <a:cs typeface="Lucida Sans Unicode"/>
              </a:rPr>
              <a:t>6</a:t>
            </a:r>
            <a:endParaRPr sz="1300">
              <a:latin typeface="Lucida Sans Unicode"/>
              <a:cs typeface="Lucida Sans Unicode"/>
            </a:endParaRPr>
          </a:p>
        </p:txBody>
      </p:sp>
      <p:sp>
        <p:nvSpPr>
          <p:cNvPr id="5" name="object 5"/>
          <p:cNvSpPr txBox="1">
            <a:spLocks noGrp="1"/>
          </p:cNvSpPr>
          <p:nvPr>
            <p:ph type="title"/>
          </p:nvPr>
        </p:nvSpPr>
        <p:spPr>
          <a:xfrm>
            <a:off x="463550" y="884078"/>
            <a:ext cx="3033395" cy="939800"/>
          </a:xfrm>
          <a:prstGeom prst="rect">
            <a:avLst/>
          </a:prstGeom>
        </p:spPr>
        <p:txBody>
          <a:bodyPr vert="horz" wrap="square" lIns="0" tIns="12700" rIns="0" bIns="0" rtlCol="0">
            <a:spAutoFit/>
          </a:bodyPr>
          <a:lstStyle/>
          <a:p>
            <a:pPr marL="12700" marR="5080">
              <a:lnSpc>
                <a:spcPct val="100000"/>
              </a:lnSpc>
              <a:spcBef>
                <a:spcPts val="100"/>
              </a:spcBef>
            </a:pPr>
            <a:r>
              <a:rPr sz="3000" spc="65" dirty="0"/>
              <a:t>Why</a:t>
            </a:r>
            <a:r>
              <a:rPr sz="3000" spc="-350" dirty="0"/>
              <a:t> </a:t>
            </a:r>
            <a:r>
              <a:rPr sz="3000" spc="-80" dirty="0"/>
              <a:t>are</a:t>
            </a:r>
            <a:r>
              <a:rPr sz="3000" spc="-350" dirty="0"/>
              <a:t> </a:t>
            </a:r>
            <a:r>
              <a:rPr sz="3000" spc="-225" dirty="0"/>
              <a:t>we</a:t>
            </a:r>
            <a:r>
              <a:rPr sz="3000" spc="-345" dirty="0"/>
              <a:t> </a:t>
            </a:r>
            <a:r>
              <a:rPr sz="3000" spc="-65" dirty="0"/>
              <a:t>the </a:t>
            </a:r>
            <a:r>
              <a:rPr sz="3000" spc="-105" dirty="0"/>
              <a:t>ones</a:t>
            </a:r>
            <a:r>
              <a:rPr sz="3000" spc="-355" dirty="0"/>
              <a:t> </a:t>
            </a:r>
            <a:r>
              <a:rPr sz="3000" spc="-125" dirty="0"/>
              <a:t>to</a:t>
            </a:r>
            <a:r>
              <a:rPr sz="3000" spc="-350" dirty="0"/>
              <a:t> </a:t>
            </a:r>
            <a:r>
              <a:rPr sz="3000" spc="-40" dirty="0"/>
              <a:t>do</a:t>
            </a:r>
            <a:r>
              <a:rPr sz="3000" spc="-350" dirty="0"/>
              <a:t> </a:t>
            </a:r>
            <a:r>
              <a:rPr sz="3000" spc="-25" dirty="0"/>
              <a:t>it?</a:t>
            </a:r>
            <a:endParaRPr sz="3000"/>
          </a:p>
        </p:txBody>
      </p:sp>
      <p:sp>
        <p:nvSpPr>
          <p:cNvPr id="10" name="object 10"/>
          <p:cNvSpPr/>
          <p:nvPr/>
        </p:nvSpPr>
        <p:spPr>
          <a:xfrm>
            <a:off x="685800" y="2157520"/>
            <a:ext cx="1129269" cy="1235247"/>
          </a:xfrm>
          <a:custGeom>
            <a:avLst/>
            <a:gdLst/>
            <a:ahLst/>
            <a:cxnLst/>
            <a:rect l="l" t="t" r="r" b="b"/>
            <a:pathLst>
              <a:path w="942339" h="963294">
                <a:moveTo>
                  <a:pt x="0" y="275148"/>
                </a:moveTo>
                <a:lnTo>
                  <a:pt x="4433" y="225690"/>
                </a:lnTo>
                <a:lnTo>
                  <a:pt x="17213" y="179140"/>
                </a:lnTo>
                <a:lnTo>
                  <a:pt x="37565" y="136275"/>
                </a:lnTo>
                <a:lnTo>
                  <a:pt x="64711" y="97873"/>
                </a:lnTo>
                <a:lnTo>
                  <a:pt x="97873" y="64711"/>
                </a:lnTo>
                <a:lnTo>
                  <a:pt x="136275" y="37565"/>
                </a:lnTo>
                <a:lnTo>
                  <a:pt x="179140" y="17213"/>
                </a:lnTo>
                <a:lnTo>
                  <a:pt x="225690" y="4433"/>
                </a:lnTo>
                <a:lnTo>
                  <a:pt x="275148" y="0"/>
                </a:lnTo>
                <a:lnTo>
                  <a:pt x="666851" y="0"/>
                </a:lnTo>
                <a:lnTo>
                  <a:pt x="720780" y="5335"/>
                </a:lnTo>
                <a:lnTo>
                  <a:pt x="772146" y="20944"/>
                </a:lnTo>
                <a:lnTo>
                  <a:pt x="819504" y="46228"/>
                </a:lnTo>
                <a:lnTo>
                  <a:pt x="861410" y="80589"/>
                </a:lnTo>
                <a:lnTo>
                  <a:pt x="895771" y="122496"/>
                </a:lnTo>
                <a:lnTo>
                  <a:pt x="921055" y="169853"/>
                </a:lnTo>
                <a:lnTo>
                  <a:pt x="936664" y="221219"/>
                </a:lnTo>
                <a:lnTo>
                  <a:pt x="941999" y="275148"/>
                </a:lnTo>
                <a:lnTo>
                  <a:pt x="941999" y="687851"/>
                </a:lnTo>
                <a:lnTo>
                  <a:pt x="937566" y="737309"/>
                </a:lnTo>
                <a:lnTo>
                  <a:pt x="924786" y="783859"/>
                </a:lnTo>
                <a:lnTo>
                  <a:pt x="904434" y="826724"/>
                </a:lnTo>
                <a:lnTo>
                  <a:pt x="877288" y="865126"/>
                </a:lnTo>
                <a:lnTo>
                  <a:pt x="844126" y="898288"/>
                </a:lnTo>
                <a:lnTo>
                  <a:pt x="805724" y="925434"/>
                </a:lnTo>
                <a:lnTo>
                  <a:pt x="762859" y="945785"/>
                </a:lnTo>
                <a:lnTo>
                  <a:pt x="716309" y="958566"/>
                </a:lnTo>
                <a:lnTo>
                  <a:pt x="666851" y="962999"/>
                </a:lnTo>
                <a:lnTo>
                  <a:pt x="275148" y="962999"/>
                </a:lnTo>
                <a:lnTo>
                  <a:pt x="225690" y="958566"/>
                </a:lnTo>
                <a:lnTo>
                  <a:pt x="179140" y="945785"/>
                </a:lnTo>
                <a:lnTo>
                  <a:pt x="136275" y="925434"/>
                </a:lnTo>
                <a:lnTo>
                  <a:pt x="97873" y="898288"/>
                </a:lnTo>
                <a:lnTo>
                  <a:pt x="64711" y="865126"/>
                </a:lnTo>
                <a:lnTo>
                  <a:pt x="37565" y="826724"/>
                </a:lnTo>
                <a:lnTo>
                  <a:pt x="17213" y="783859"/>
                </a:lnTo>
                <a:lnTo>
                  <a:pt x="4433" y="737309"/>
                </a:lnTo>
                <a:lnTo>
                  <a:pt x="0" y="687851"/>
                </a:lnTo>
                <a:lnTo>
                  <a:pt x="0" y="275148"/>
                </a:lnTo>
                <a:close/>
              </a:path>
            </a:pathLst>
          </a:custGeom>
          <a:ln w="9524">
            <a:solidFill>
              <a:srgbClr val="1B212C"/>
            </a:solidFill>
          </a:ln>
        </p:spPr>
        <p:txBody>
          <a:bodyPr wrap="square" lIns="0" tIns="0" rIns="0" bIns="0" rtlCol="0"/>
          <a:lstStyle/>
          <a:p>
            <a:endParaRPr/>
          </a:p>
        </p:txBody>
      </p:sp>
      <p:sp>
        <p:nvSpPr>
          <p:cNvPr id="11" name="object 11"/>
          <p:cNvSpPr txBox="1"/>
          <p:nvPr/>
        </p:nvSpPr>
        <p:spPr>
          <a:xfrm>
            <a:off x="1012074" y="3726409"/>
            <a:ext cx="892926" cy="618118"/>
          </a:xfrm>
          <a:prstGeom prst="rect">
            <a:avLst/>
          </a:prstGeom>
        </p:spPr>
        <p:txBody>
          <a:bodyPr vert="horz" wrap="square" lIns="0" tIns="12700" rIns="0" bIns="0" rtlCol="0">
            <a:spAutoFit/>
          </a:bodyPr>
          <a:lstStyle/>
          <a:p>
            <a:pPr algn="ctr">
              <a:lnSpc>
                <a:spcPct val="100000"/>
              </a:lnSpc>
              <a:spcBef>
                <a:spcPts val="100"/>
              </a:spcBef>
            </a:pPr>
            <a:r>
              <a:rPr lang="en-IN" sz="1300" spc="-20" dirty="0">
                <a:latin typeface="Arial Black"/>
                <a:cs typeface="Arial Black"/>
              </a:rPr>
              <a:t>Deepika v</a:t>
            </a:r>
            <a:endParaRPr sz="1300" dirty="0">
              <a:latin typeface="Arial Black"/>
              <a:cs typeface="Arial Black"/>
            </a:endParaRPr>
          </a:p>
          <a:p>
            <a:pPr algn="ctr">
              <a:lnSpc>
                <a:spcPct val="100000"/>
              </a:lnSpc>
              <a:spcBef>
                <a:spcPts val="1005"/>
              </a:spcBef>
            </a:pPr>
            <a:r>
              <a:rPr lang="en-IN" sz="900" spc="-10" dirty="0">
                <a:latin typeface="Lucida Sans Unicode"/>
                <a:cs typeface="Lucida Sans Unicode"/>
              </a:rPr>
              <a:t>Development &amp; Management</a:t>
            </a:r>
            <a:endParaRPr sz="900" dirty="0">
              <a:latin typeface="Lucida Sans Unicode"/>
              <a:cs typeface="Lucida Sans Unicode"/>
            </a:endParaRPr>
          </a:p>
        </p:txBody>
      </p:sp>
      <p:sp>
        <p:nvSpPr>
          <p:cNvPr id="12" name="object 12"/>
          <p:cNvSpPr/>
          <p:nvPr/>
        </p:nvSpPr>
        <p:spPr>
          <a:xfrm>
            <a:off x="2714766" y="2114082"/>
            <a:ext cx="1278439" cy="1372068"/>
          </a:xfrm>
          <a:custGeom>
            <a:avLst/>
            <a:gdLst/>
            <a:ahLst/>
            <a:cxnLst/>
            <a:rect l="l" t="t" r="r" b="b"/>
            <a:pathLst>
              <a:path w="942340" h="963294">
                <a:moveTo>
                  <a:pt x="0" y="275148"/>
                </a:moveTo>
                <a:lnTo>
                  <a:pt x="4433" y="225690"/>
                </a:lnTo>
                <a:lnTo>
                  <a:pt x="17213" y="179140"/>
                </a:lnTo>
                <a:lnTo>
                  <a:pt x="37565" y="136275"/>
                </a:lnTo>
                <a:lnTo>
                  <a:pt x="64711" y="97873"/>
                </a:lnTo>
                <a:lnTo>
                  <a:pt x="97873" y="64711"/>
                </a:lnTo>
                <a:lnTo>
                  <a:pt x="136275" y="37565"/>
                </a:lnTo>
                <a:lnTo>
                  <a:pt x="179140" y="17213"/>
                </a:lnTo>
                <a:lnTo>
                  <a:pt x="225690" y="4433"/>
                </a:lnTo>
                <a:lnTo>
                  <a:pt x="275148" y="0"/>
                </a:lnTo>
                <a:lnTo>
                  <a:pt x="666851" y="0"/>
                </a:lnTo>
                <a:lnTo>
                  <a:pt x="720780" y="5335"/>
                </a:lnTo>
                <a:lnTo>
                  <a:pt x="772145" y="20944"/>
                </a:lnTo>
                <a:lnTo>
                  <a:pt x="819503" y="46228"/>
                </a:lnTo>
                <a:lnTo>
                  <a:pt x="861410" y="80589"/>
                </a:lnTo>
                <a:lnTo>
                  <a:pt x="895771" y="122496"/>
                </a:lnTo>
                <a:lnTo>
                  <a:pt x="921055" y="169853"/>
                </a:lnTo>
                <a:lnTo>
                  <a:pt x="936664" y="221219"/>
                </a:lnTo>
                <a:lnTo>
                  <a:pt x="941999" y="275148"/>
                </a:lnTo>
                <a:lnTo>
                  <a:pt x="941999" y="687851"/>
                </a:lnTo>
                <a:lnTo>
                  <a:pt x="937566" y="737309"/>
                </a:lnTo>
                <a:lnTo>
                  <a:pt x="924786" y="783859"/>
                </a:lnTo>
                <a:lnTo>
                  <a:pt x="904434" y="826724"/>
                </a:lnTo>
                <a:lnTo>
                  <a:pt x="877288" y="865126"/>
                </a:lnTo>
                <a:lnTo>
                  <a:pt x="844126" y="898288"/>
                </a:lnTo>
                <a:lnTo>
                  <a:pt x="805724" y="925434"/>
                </a:lnTo>
                <a:lnTo>
                  <a:pt x="762859" y="945785"/>
                </a:lnTo>
                <a:lnTo>
                  <a:pt x="716309" y="958566"/>
                </a:lnTo>
                <a:lnTo>
                  <a:pt x="666851" y="962999"/>
                </a:lnTo>
                <a:lnTo>
                  <a:pt x="275148" y="962999"/>
                </a:lnTo>
                <a:lnTo>
                  <a:pt x="225690" y="958566"/>
                </a:lnTo>
                <a:lnTo>
                  <a:pt x="179140" y="945785"/>
                </a:lnTo>
                <a:lnTo>
                  <a:pt x="136275" y="925434"/>
                </a:lnTo>
                <a:lnTo>
                  <a:pt x="97873" y="898288"/>
                </a:lnTo>
                <a:lnTo>
                  <a:pt x="64711" y="865126"/>
                </a:lnTo>
                <a:lnTo>
                  <a:pt x="37565" y="826724"/>
                </a:lnTo>
                <a:lnTo>
                  <a:pt x="17213" y="783859"/>
                </a:lnTo>
                <a:lnTo>
                  <a:pt x="4433" y="737309"/>
                </a:lnTo>
                <a:lnTo>
                  <a:pt x="0" y="687851"/>
                </a:lnTo>
                <a:lnTo>
                  <a:pt x="0" y="275148"/>
                </a:lnTo>
                <a:close/>
              </a:path>
            </a:pathLst>
          </a:custGeom>
          <a:ln w="9524">
            <a:solidFill>
              <a:srgbClr val="1B212C"/>
            </a:solidFill>
          </a:ln>
        </p:spPr>
        <p:txBody>
          <a:bodyPr wrap="square" lIns="0" tIns="0" rIns="0" bIns="0" rtlCol="0"/>
          <a:lstStyle/>
          <a:p>
            <a:endParaRPr/>
          </a:p>
        </p:txBody>
      </p:sp>
      <p:sp>
        <p:nvSpPr>
          <p:cNvPr id="13" name="object 13"/>
          <p:cNvSpPr txBox="1"/>
          <p:nvPr/>
        </p:nvSpPr>
        <p:spPr>
          <a:xfrm>
            <a:off x="2897861" y="3712024"/>
            <a:ext cx="961864" cy="818173"/>
          </a:xfrm>
          <a:prstGeom prst="rect">
            <a:avLst/>
          </a:prstGeom>
        </p:spPr>
        <p:txBody>
          <a:bodyPr vert="horz" wrap="square" lIns="0" tIns="12700" rIns="0" bIns="0" rtlCol="0">
            <a:spAutoFit/>
          </a:bodyPr>
          <a:lstStyle/>
          <a:p>
            <a:pPr algn="ctr">
              <a:lnSpc>
                <a:spcPct val="100000"/>
              </a:lnSpc>
              <a:spcBef>
                <a:spcPts val="100"/>
              </a:spcBef>
            </a:pPr>
            <a:r>
              <a:rPr lang="en-IN" sz="1300" spc="-20" dirty="0">
                <a:latin typeface="Arial Black"/>
                <a:cs typeface="Arial Black"/>
              </a:rPr>
              <a:t>Praveen Kumar s</a:t>
            </a:r>
            <a:endParaRPr sz="1300" dirty="0">
              <a:latin typeface="Arial Black"/>
              <a:cs typeface="Arial Black"/>
            </a:endParaRPr>
          </a:p>
          <a:p>
            <a:pPr algn="ctr">
              <a:lnSpc>
                <a:spcPct val="100000"/>
              </a:lnSpc>
              <a:spcBef>
                <a:spcPts val="1005"/>
              </a:spcBef>
            </a:pPr>
            <a:r>
              <a:rPr lang="en-IN" sz="900" spc="-10" dirty="0">
                <a:latin typeface="Lucida Sans Unicode"/>
                <a:cs typeface="Lucida Sans Unicode"/>
              </a:rPr>
              <a:t>Blockchain Developer </a:t>
            </a:r>
            <a:endParaRPr sz="900" dirty="0">
              <a:latin typeface="Lucida Sans Unicode"/>
              <a:cs typeface="Lucida Sans Unicode"/>
            </a:endParaRPr>
          </a:p>
        </p:txBody>
      </p:sp>
      <p:sp>
        <p:nvSpPr>
          <p:cNvPr id="14" name="object 14"/>
          <p:cNvSpPr/>
          <p:nvPr/>
        </p:nvSpPr>
        <p:spPr>
          <a:xfrm>
            <a:off x="4592624" y="2178346"/>
            <a:ext cx="1278440" cy="1235247"/>
          </a:xfrm>
          <a:custGeom>
            <a:avLst/>
            <a:gdLst/>
            <a:ahLst/>
            <a:cxnLst/>
            <a:rect l="l" t="t" r="r" b="b"/>
            <a:pathLst>
              <a:path w="942339" h="963295">
                <a:moveTo>
                  <a:pt x="0" y="275148"/>
                </a:moveTo>
                <a:lnTo>
                  <a:pt x="4433" y="225690"/>
                </a:lnTo>
                <a:lnTo>
                  <a:pt x="17213" y="179140"/>
                </a:lnTo>
                <a:lnTo>
                  <a:pt x="37565" y="136275"/>
                </a:lnTo>
                <a:lnTo>
                  <a:pt x="64711" y="97873"/>
                </a:lnTo>
                <a:lnTo>
                  <a:pt x="97873" y="64711"/>
                </a:lnTo>
                <a:lnTo>
                  <a:pt x="136275" y="37565"/>
                </a:lnTo>
                <a:lnTo>
                  <a:pt x="179140" y="17213"/>
                </a:lnTo>
                <a:lnTo>
                  <a:pt x="225690" y="4433"/>
                </a:lnTo>
                <a:lnTo>
                  <a:pt x="275148" y="0"/>
                </a:lnTo>
                <a:lnTo>
                  <a:pt x="666851" y="0"/>
                </a:lnTo>
                <a:lnTo>
                  <a:pt x="720780" y="5335"/>
                </a:lnTo>
                <a:lnTo>
                  <a:pt x="772146" y="20944"/>
                </a:lnTo>
                <a:lnTo>
                  <a:pt x="819504" y="46228"/>
                </a:lnTo>
                <a:lnTo>
                  <a:pt x="861410" y="80589"/>
                </a:lnTo>
                <a:lnTo>
                  <a:pt x="895771" y="122496"/>
                </a:lnTo>
                <a:lnTo>
                  <a:pt x="921055" y="169853"/>
                </a:lnTo>
                <a:lnTo>
                  <a:pt x="936664" y="221219"/>
                </a:lnTo>
                <a:lnTo>
                  <a:pt x="941999" y="275148"/>
                </a:lnTo>
                <a:lnTo>
                  <a:pt x="941999" y="687851"/>
                </a:lnTo>
                <a:lnTo>
                  <a:pt x="937566" y="737309"/>
                </a:lnTo>
                <a:lnTo>
                  <a:pt x="924786" y="783859"/>
                </a:lnTo>
                <a:lnTo>
                  <a:pt x="904434" y="826724"/>
                </a:lnTo>
                <a:lnTo>
                  <a:pt x="877288" y="865126"/>
                </a:lnTo>
                <a:lnTo>
                  <a:pt x="844126" y="898288"/>
                </a:lnTo>
                <a:lnTo>
                  <a:pt x="805724" y="925434"/>
                </a:lnTo>
                <a:lnTo>
                  <a:pt x="762859" y="945786"/>
                </a:lnTo>
                <a:lnTo>
                  <a:pt x="716309" y="958566"/>
                </a:lnTo>
                <a:lnTo>
                  <a:pt x="666851" y="962999"/>
                </a:lnTo>
                <a:lnTo>
                  <a:pt x="275148" y="962999"/>
                </a:lnTo>
                <a:lnTo>
                  <a:pt x="225690" y="958566"/>
                </a:lnTo>
                <a:lnTo>
                  <a:pt x="179140" y="945786"/>
                </a:lnTo>
                <a:lnTo>
                  <a:pt x="136275" y="925434"/>
                </a:lnTo>
                <a:lnTo>
                  <a:pt x="97873" y="898288"/>
                </a:lnTo>
                <a:lnTo>
                  <a:pt x="64711" y="865126"/>
                </a:lnTo>
                <a:lnTo>
                  <a:pt x="37565" y="826724"/>
                </a:lnTo>
                <a:lnTo>
                  <a:pt x="17213" y="783859"/>
                </a:lnTo>
                <a:lnTo>
                  <a:pt x="4433" y="737309"/>
                </a:lnTo>
                <a:lnTo>
                  <a:pt x="0" y="687851"/>
                </a:lnTo>
                <a:lnTo>
                  <a:pt x="0" y="275148"/>
                </a:lnTo>
                <a:close/>
              </a:path>
            </a:pathLst>
          </a:custGeom>
          <a:ln w="9524">
            <a:solidFill>
              <a:srgbClr val="1B212C"/>
            </a:solidFill>
          </a:ln>
        </p:spPr>
        <p:txBody>
          <a:bodyPr wrap="square" lIns="0" tIns="0" rIns="0" bIns="0" rtlCol="0"/>
          <a:lstStyle/>
          <a:p>
            <a:endParaRPr/>
          </a:p>
        </p:txBody>
      </p:sp>
      <p:sp>
        <p:nvSpPr>
          <p:cNvPr id="15" name="object 15"/>
          <p:cNvSpPr txBox="1"/>
          <p:nvPr/>
        </p:nvSpPr>
        <p:spPr>
          <a:xfrm>
            <a:off x="4835828" y="3726409"/>
            <a:ext cx="802972" cy="618118"/>
          </a:xfrm>
          <a:prstGeom prst="rect">
            <a:avLst/>
          </a:prstGeom>
        </p:spPr>
        <p:txBody>
          <a:bodyPr vert="horz" wrap="square" lIns="0" tIns="12700" rIns="0" bIns="0" rtlCol="0">
            <a:spAutoFit/>
          </a:bodyPr>
          <a:lstStyle/>
          <a:p>
            <a:pPr algn="ctr">
              <a:lnSpc>
                <a:spcPct val="100000"/>
              </a:lnSpc>
              <a:spcBef>
                <a:spcPts val="100"/>
              </a:spcBef>
            </a:pPr>
            <a:r>
              <a:rPr lang="en-IN" sz="1300" spc="-20" dirty="0" err="1">
                <a:latin typeface="Arial Black"/>
                <a:cs typeface="Arial Black"/>
              </a:rPr>
              <a:t>Uvasri</a:t>
            </a:r>
            <a:r>
              <a:rPr lang="en-IN" sz="1300" spc="-20" dirty="0">
                <a:latin typeface="Arial Black"/>
                <a:cs typeface="Arial Black"/>
              </a:rPr>
              <a:t> K</a:t>
            </a:r>
            <a:endParaRPr sz="1300" dirty="0">
              <a:latin typeface="Arial Black"/>
              <a:cs typeface="Arial Black"/>
            </a:endParaRPr>
          </a:p>
          <a:p>
            <a:pPr algn="ctr">
              <a:lnSpc>
                <a:spcPct val="100000"/>
              </a:lnSpc>
              <a:spcBef>
                <a:spcPts val="1005"/>
              </a:spcBef>
            </a:pPr>
            <a:r>
              <a:rPr lang="en-IN" sz="900" spc="-10" dirty="0">
                <a:latin typeface="Lucida Sans Unicode"/>
                <a:cs typeface="Lucida Sans Unicode"/>
              </a:rPr>
              <a:t>Networking Specialist</a:t>
            </a:r>
            <a:endParaRPr sz="900" dirty="0">
              <a:latin typeface="Lucida Sans Unicode"/>
              <a:cs typeface="Lucida Sans Unicode"/>
            </a:endParaRPr>
          </a:p>
        </p:txBody>
      </p:sp>
      <p:sp>
        <p:nvSpPr>
          <p:cNvPr id="16" name="object 16"/>
          <p:cNvSpPr/>
          <p:nvPr/>
        </p:nvSpPr>
        <p:spPr>
          <a:xfrm>
            <a:off x="6537556" y="2143914"/>
            <a:ext cx="1203959" cy="1205541"/>
          </a:xfrm>
          <a:custGeom>
            <a:avLst/>
            <a:gdLst/>
            <a:ahLst/>
            <a:cxnLst/>
            <a:rect l="l" t="t" r="r" b="b"/>
            <a:pathLst>
              <a:path w="942340" h="963295">
                <a:moveTo>
                  <a:pt x="0" y="275148"/>
                </a:moveTo>
                <a:lnTo>
                  <a:pt x="4433" y="225690"/>
                </a:lnTo>
                <a:lnTo>
                  <a:pt x="17213" y="179140"/>
                </a:lnTo>
                <a:lnTo>
                  <a:pt x="37565" y="136275"/>
                </a:lnTo>
                <a:lnTo>
                  <a:pt x="64711" y="97873"/>
                </a:lnTo>
                <a:lnTo>
                  <a:pt x="97873" y="64711"/>
                </a:lnTo>
                <a:lnTo>
                  <a:pt x="136275" y="37565"/>
                </a:lnTo>
                <a:lnTo>
                  <a:pt x="179140" y="17213"/>
                </a:lnTo>
                <a:lnTo>
                  <a:pt x="225690" y="4433"/>
                </a:lnTo>
                <a:lnTo>
                  <a:pt x="275148" y="0"/>
                </a:lnTo>
                <a:lnTo>
                  <a:pt x="666851" y="0"/>
                </a:lnTo>
                <a:lnTo>
                  <a:pt x="720780" y="5335"/>
                </a:lnTo>
                <a:lnTo>
                  <a:pt x="772145" y="20944"/>
                </a:lnTo>
                <a:lnTo>
                  <a:pt x="819503" y="46228"/>
                </a:lnTo>
                <a:lnTo>
                  <a:pt x="861410" y="80589"/>
                </a:lnTo>
                <a:lnTo>
                  <a:pt x="895771" y="122496"/>
                </a:lnTo>
                <a:lnTo>
                  <a:pt x="921055" y="169853"/>
                </a:lnTo>
                <a:lnTo>
                  <a:pt x="936664" y="221219"/>
                </a:lnTo>
                <a:lnTo>
                  <a:pt x="941999" y="275148"/>
                </a:lnTo>
                <a:lnTo>
                  <a:pt x="941999" y="687851"/>
                </a:lnTo>
                <a:lnTo>
                  <a:pt x="937566" y="737309"/>
                </a:lnTo>
                <a:lnTo>
                  <a:pt x="924786" y="783859"/>
                </a:lnTo>
                <a:lnTo>
                  <a:pt x="904434" y="826724"/>
                </a:lnTo>
                <a:lnTo>
                  <a:pt x="877288" y="865126"/>
                </a:lnTo>
                <a:lnTo>
                  <a:pt x="844126" y="898288"/>
                </a:lnTo>
                <a:lnTo>
                  <a:pt x="805724" y="925434"/>
                </a:lnTo>
                <a:lnTo>
                  <a:pt x="762859" y="945786"/>
                </a:lnTo>
                <a:lnTo>
                  <a:pt x="716309" y="958566"/>
                </a:lnTo>
                <a:lnTo>
                  <a:pt x="666851" y="962999"/>
                </a:lnTo>
                <a:lnTo>
                  <a:pt x="275148" y="962999"/>
                </a:lnTo>
                <a:lnTo>
                  <a:pt x="225690" y="958566"/>
                </a:lnTo>
                <a:lnTo>
                  <a:pt x="179140" y="945786"/>
                </a:lnTo>
                <a:lnTo>
                  <a:pt x="136275" y="925434"/>
                </a:lnTo>
                <a:lnTo>
                  <a:pt x="97873" y="898288"/>
                </a:lnTo>
                <a:lnTo>
                  <a:pt x="64711" y="865126"/>
                </a:lnTo>
                <a:lnTo>
                  <a:pt x="37565" y="826724"/>
                </a:lnTo>
                <a:lnTo>
                  <a:pt x="17213" y="783859"/>
                </a:lnTo>
                <a:lnTo>
                  <a:pt x="4433" y="737309"/>
                </a:lnTo>
                <a:lnTo>
                  <a:pt x="0" y="687851"/>
                </a:lnTo>
                <a:lnTo>
                  <a:pt x="0" y="275148"/>
                </a:lnTo>
                <a:close/>
              </a:path>
            </a:pathLst>
          </a:custGeom>
          <a:ln w="9524">
            <a:solidFill>
              <a:srgbClr val="1B212C"/>
            </a:solidFill>
          </a:ln>
        </p:spPr>
        <p:txBody>
          <a:bodyPr wrap="square" lIns="0" tIns="0" rIns="0" bIns="0" rtlCol="0"/>
          <a:lstStyle/>
          <a:p>
            <a:endParaRPr dirty="0"/>
          </a:p>
        </p:txBody>
      </p:sp>
      <p:sp>
        <p:nvSpPr>
          <p:cNvPr id="17" name="object 17"/>
          <p:cNvSpPr txBox="1"/>
          <p:nvPr/>
        </p:nvSpPr>
        <p:spPr>
          <a:xfrm>
            <a:off x="6780760" y="3705983"/>
            <a:ext cx="717550" cy="618118"/>
          </a:xfrm>
          <a:prstGeom prst="rect">
            <a:avLst/>
          </a:prstGeom>
        </p:spPr>
        <p:txBody>
          <a:bodyPr vert="horz" wrap="square" lIns="0" tIns="12700" rIns="0" bIns="0" rtlCol="0">
            <a:spAutoFit/>
          </a:bodyPr>
          <a:lstStyle/>
          <a:p>
            <a:pPr algn="ctr">
              <a:lnSpc>
                <a:spcPct val="100000"/>
              </a:lnSpc>
              <a:spcBef>
                <a:spcPts val="100"/>
              </a:spcBef>
            </a:pPr>
            <a:r>
              <a:rPr lang="en-IN" sz="1300" spc="-20" dirty="0">
                <a:latin typeface="Arial Black"/>
                <a:cs typeface="Arial Black"/>
              </a:rPr>
              <a:t>Balaji v</a:t>
            </a:r>
            <a:endParaRPr sz="1300" dirty="0">
              <a:latin typeface="Arial Black"/>
              <a:cs typeface="Arial Black"/>
            </a:endParaRPr>
          </a:p>
          <a:p>
            <a:pPr algn="ctr">
              <a:lnSpc>
                <a:spcPct val="100000"/>
              </a:lnSpc>
              <a:spcBef>
                <a:spcPts val="1005"/>
              </a:spcBef>
            </a:pPr>
            <a:r>
              <a:rPr lang="en-IN" sz="900" spc="-10" dirty="0">
                <a:latin typeface="Lucida Sans Unicode"/>
                <a:cs typeface="Lucida Sans Unicode"/>
              </a:rPr>
              <a:t>AI &amp; ML Developer</a:t>
            </a:r>
            <a:endParaRPr sz="900" dirty="0">
              <a:latin typeface="Lucida Sans Unicode"/>
              <a:cs typeface="Lucida Sans Unicode"/>
            </a:endParaRPr>
          </a:p>
        </p:txBody>
      </p:sp>
      <p:pic>
        <p:nvPicPr>
          <p:cNvPr id="20" name="Picture 19">
            <a:extLst>
              <a:ext uri="{FF2B5EF4-FFF2-40B4-BE49-F238E27FC236}">
                <a16:creationId xmlns:a16="http://schemas.microsoft.com/office/drawing/2014/main" id="{BD1EA6DB-869F-581B-24B1-6A8CA7EF7450}"/>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25000"/>
                    </a14:imgEffect>
                    <a14:imgEffect>
                      <a14:colorTemperature colorTemp="4700"/>
                    </a14:imgEffect>
                  </a14:imgLayer>
                </a14:imgProps>
              </a:ext>
            </a:extLst>
          </a:blip>
          <a:srcRect l="1725" t="9821" r="-1725" b="10413"/>
          <a:stretch>
            <a:fillRect/>
          </a:stretch>
        </p:blipFill>
        <p:spPr>
          <a:xfrm>
            <a:off x="611110" y="2157520"/>
            <a:ext cx="1314835" cy="1239861"/>
          </a:xfrm>
          <a:prstGeom prst="roundRect">
            <a:avLst>
              <a:gd name="adj" fmla="val 31694"/>
            </a:avLst>
          </a:prstGeom>
        </p:spPr>
      </p:pic>
      <p:pic>
        <p:nvPicPr>
          <p:cNvPr id="24" name="Picture 23">
            <a:extLst>
              <a:ext uri="{FF2B5EF4-FFF2-40B4-BE49-F238E27FC236}">
                <a16:creationId xmlns:a16="http://schemas.microsoft.com/office/drawing/2014/main" id="{D27A307C-DDFD-CDA1-1C99-AC574F0872FC}"/>
              </a:ext>
            </a:extLst>
          </p:cNvPr>
          <p:cNvPicPr>
            <a:picLocks noChangeAspect="1"/>
          </p:cNvPicPr>
          <p:nvPr/>
        </p:nvPicPr>
        <p:blipFill rotWithShape="1">
          <a:blip r:embed="rId5"/>
          <a:srcRect l="465" t="3402" r="-465" b="32156"/>
          <a:stretch>
            <a:fillRect/>
          </a:stretch>
        </p:blipFill>
        <p:spPr>
          <a:xfrm>
            <a:off x="2592439" y="2117504"/>
            <a:ext cx="1589135" cy="1372068"/>
          </a:xfrm>
          <a:prstGeom prst="rect">
            <a:avLst/>
          </a:prstGeom>
        </p:spPr>
      </p:pic>
      <p:sp>
        <p:nvSpPr>
          <p:cNvPr id="27" name="object 12">
            <a:extLst>
              <a:ext uri="{FF2B5EF4-FFF2-40B4-BE49-F238E27FC236}">
                <a16:creationId xmlns:a16="http://schemas.microsoft.com/office/drawing/2014/main" id="{4F2831F8-CAC1-3354-6B21-B78D211ABE93}"/>
              </a:ext>
            </a:extLst>
          </p:cNvPr>
          <p:cNvSpPr txBox="1">
            <a:spLocks noGrp="1"/>
          </p:cNvSpPr>
          <p:nvPr>
            <p:ph type="ftr" sz="quarter" idx="5"/>
          </p:nvPr>
        </p:nvSpPr>
        <p:spPr>
          <a:xfrm>
            <a:off x="3859725" y="4834518"/>
            <a:ext cx="1203960" cy="153888"/>
          </a:xfrm>
          <a:prstGeom prst="rect">
            <a:avLst/>
          </a:prstGeom>
        </p:spPr>
        <p:txBody>
          <a:bodyPr vert="horz" wrap="square" lIns="0" tIns="0" rIns="0" bIns="0" rtlCol="0">
            <a:spAutoFit/>
          </a:bodyPr>
          <a:lstStyle/>
          <a:p>
            <a:pPr marL="12700">
              <a:lnSpc>
                <a:spcPts val="1180"/>
              </a:lnSpc>
            </a:pPr>
            <a:r>
              <a:rPr lang="en-IN" spc="-40" dirty="0" err="1"/>
              <a:t>Liquifusion</a:t>
            </a:r>
            <a:endParaRPr spc="-10" dirty="0"/>
          </a:p>
        </p:txBody>
      </p:sp>
      <p:pic>
        <p:nvPicPr>
          <p:cNvPr id="29" name="Picture 28">
            <a:extLst>
              <a:ext uri="{FF2B5EF4-FFF2-40B4-BE49-F238E27FC236}">
                <a16:creationId xmlns:a16="http://schemas.microsoft.com/office/drawing/2014/main" id="{295094F0-3868-8F00-3835-637E4FF898E0}"/>
              </a:ext>
            </a:extLst>
          </p:cNvPr>
          <p:cNvPicPr>
            <a:picLocks noChangeAspect="1"/>
          </p:cNvPicPr>
          <p:nvPr/>
        </p:nvPicPr>
        <p:blipFill rotWithShape="1">
          <a:blip r:embed="rId6"/>
          <a:srcRect l="-1613" t="11064" r="9849" b="11064"/>
          <a:stretch>
            <a:fillRect/>
          </a:stretch>
        </p:blipFill>
        <p:spPr>
          <a:xfrm>
            <a:off x="4572000" y="2157521"/>
            <a:ext cx="1299063" cy="1256072"/>
          </a:xfrm>
          <a:prstGeom prst="rect">
            <a:avLst/>
          </a:prstGeom>
        </p:spPr>
      </p:pic>
      <p:pic>
        <p:nvPicPr>
          <p:cNvPr id="31" name="Picture 30">
            <a:extLst>
              <a:ext uri="{FF2B5EF4-FFF2-40B4-BE49-F238E27FC236}">
                <a16:creationId xmlns:a16="http://schemas.microsoft.com/office/drawing/2014/main" id="{048419CF-9B99-948E-3B03-33D3405E0BBC}"/>
              </a:ext>
            </a:extLst>
          </p:cNvPr>
          <p:cNvPicPr>
            <a:picLocks noChangeAspect="1"/>
          </p:cNvPicPr>
          <p:nvPr/>
        </p:nvPicPr>
        <p:blipFill>
          <a:blip r:embed="rId7"/>
          <a:stretch>
            <a:fillRect/>
          </a:stretch>
        </p:blipFill>
        <p:spPr>
          <a:xfrm>
            <a:off x="6537556" y="2113362"/>
            <a:ext cx="1239903" cy="1308732"/>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210149" y="4855462"/>
            <a:ext cx="801925" cy="112000"/>
          </a:xfrm>
          <a:prstGeom prst="rect">
            <a:avLst/>
          </a:prstGeom>
        </p:spPr>
      </p:pic>
      <p:sp>
        <p:nvSpPr>
          <p:cNvPr id="3" name="object 3"/>
          <p:cNvSpPr/>
          <p:nvPr/>
        </p:nvSpPr>
        <p:spPr>
          <a:xfrm>
            <a:off x="8266875" y="119"/>
            <a:ext cx="621030" cy="485140"/>
          </a:xfrm>
          <a:custGeom>
            <a:avLst/>
            <a:gdLst/>
            <a:ahLst/>
            <a:cxnLst/>
            <a:rect l="l" t="t" r="r" b="b"/>
            <a:pathLst>
              <a:path w="621029" h="485140">
                <a:moveTo>
                  <a:pt x="539848" y="485105"/>
                </a:moveTo>
                <a:lnTo>
                  <a:pt x="80851" y="485105"/>
                </a:lnTo>
                <a:lnTo>
                  <a:pt x="65004" y="483537"/>
                </a:lnTo>
                <a:lnTo>
                  <a:pt x="23681" y="461424"/>
                </a:lnTo>
                <a:lnTo>
                  <a:pt x="1567" y="420100"/>
                </a:lnTo>
                <a:lnTo>
                  <a:pt x="0" y="404253"/>
                </a:lnTo>
                <a:lnTo>
                  <a:pt x="0" y="5"/>
                </a:lnTo>
                <a:lnTo>
                  <a:pt x="620699" y="5"/>
                </a:lnTo>
                <a:lnTo>
                  <a:pt x="620699" y="404253"/>
                </a:lnTo>
                <a:lnTo>
                  <a:pt x="614346" y="435724"/>
                </a:lnTo>
                <a:lnTo>
                  <a:pt x="597019" y="461424"/>
                </a:lnTo>
                <a:lnTo>
                  <a:pt x="571319" y="478751"/>
                </a:lnTo>
                <a:lnTo>
                  <a:pt x="539848" y="485105"/>
                </a:lnTo>
                <a:close/>
              </a:path>
            </a:pathLst>
          </a:custGeom>
          <a:ln w="9524">
            <a:solidFill>
              <a:srgbClr val="1B212C"/>
            </a:solidFill>
          </a:ln>
        </p:spPr>
        <p:txBody>
          <a:bodyPr wrap="square" lIns="0" tIns="0" rIns="0" bIns="0" rtlCol="0"/>
          <a:lstStyle/>
          <a:p>
            <a:endParaRPr/>
          </a:p>
        </p:txBody>
      </p:sp>
      <p:sp>
        <p:nvSpPr>
          <p:cNvPr id="4" name="object 4"/>
          <p:cNvSpPr txBox="1"/>
          <p:nvPr/>
        </p:nvSpPr>
        <p:spPr>
          <a:xfrm>
            <a:off x="8519466" y="116645"/>
            <a:ext cx="115570" cy="223520"/>
          </a:xfrm>
          <a:prstGeom prst="rect">
            <a:avLst/>
          </a:prstGeom>
        </p:spPr>
        <p:txBody>
          <a:bodyPr vert="horz" wrap="square" lIns="0" tIns="12700" rIns="0" bIns="0" rtlCol="0">
            <a:spAutoFit/>
          </a:bodyPr>
          <a:lstStyle/>
          <a:p>
            <a:pPr marL="12700">
              <a:lnSpc>
                <a:spcPct val="100000"/>
              </a:lnSpc>
              <a:spcBef>
                <a:spcPts val="100"/>
              </a:spcBef>
            </a:pPr>
            <a:r>
              <a:rPr sz="1300" spc="-65" dirty="0">
                <a:solidFill>
                  <a:srgbClr val="1B212C"/>
                </a:solidFill>
                <a:latin typeface="Lucida Sans Unicode"/>
                <a:cs typeface="Lucida Sans Unicode"/>
              </a:rPr>
              <a:t>7</a:t>
            </a:r>
            <a:endParaRPr sz="1300">
              <a:latin typeface="Lucida Sans Unicode"/>
              <a:cs typeface="Lucida Sans Unicode"/>
            </a:endParaRPr>
          </a:p>
        </p:txBody>
      </p:sp>
      <p:sp>
        <p:nvSpPr>
          <p:cNvPr id="5" name="object 5"/>
          <p:cNvSpPr txBox="1">
            <a:spLocks noGrp="1"/>
          </p:cNvSpPr>
          <p:nvPr>
            <p:ph type="title"/>
          </p:nvPr>
        </p:nvSpPr>
        <p:spPr>
          <a:xfrm>
            <a:off x="463549" y="353059"/>
            <a:ext cx="5542280" cy="1397000"/>
          </a:xfrm>
          <a:prstGeom prst="rect">
            <a:avLst/>
          </a:prstGeom>
        </p:spPr>
        <p:txBody>
          <a:bodyPr vert="horz" wrap="square" lIns="0" tIns="12700" rIns="0" bIns="0" rtlCol="0">
            <a:spAutoFit/>
          </a:bodyPr>
          <a:lstStyle/>
          <a:p>
            <a:pPr marL="12700" marR="5080" algn="just">
              <a:lnSpc>
                <a:spcPct val="100000"/>
              </a:lnSpc>
              <a:spcBef>
                <a:spcPts val="100"/>
              </a:spcBef>
            </a:pPr>
            <a:r>
              <a:rPr sz="3000" spc="-85" dirty="0"/>
              <a:t>Where</a:t>
            </a:r>
            <a:r>
              <a:rPr sz="3000" spc="-165" dirty="0"/>
              <a:t> </a:t>
            </a:r>
            <a:r>
              <a:rPr sz="3000" spc="-254" dirty="0"/>
              <a:t>will</a:t>
            </a:r>
            <a:r>
              <a:rPr sz="3000" spc="5" dirty="0"/>
              <a:t> </a:t>
            </a:r>
            <a:r>
              <a:rPr sz="3000" spc="-560" dirty="0"/>
              <a:t>we</a:t>
            </a:r>
            <a:r>
              <a:rPr sz="3000" spc="310" dirty="0"/>
              <a:t> </a:t>
            </a:r>
            <a:r>
              <a:rPr sz="3000" spc="-240" dirty="0"/>
              <a:t>be</a:t>
            </a:r>
            <a:r>
              <a:rPr sz="3000" spc="-10" dirty="0"/>
              <a:t> </a:t>
            </a:r>
            <a:r>
              <a:rPr sz="3000" spc="-215" dirty="0"/>
              <a:t>next</a:t>
            </a:r>
            <a:r>
              <a:rPr sz="3000" spc="-35" dirty="0"/>
              <a:t> </a:t>
            </a:r>
            <a:r>
              <a:rPr sz="3000" spc="-95" dirty="0"/>
              <a:t>year</a:t>
            </a:r>
            <a:r>
              <a:rPr sz="3000" spc="-75" dirty="0"/>
              <a:t> </a:t>
            </a:r>
            <a:r>
              <a:rPr sz="3000" spc="-25" dirty="0"/>
              <a:t>if </a:t>
            </a:r>
            <a:r>
              <a:rPr sz="3000" spc="-560" dirty="0"/>
              <a:t>we</a:t>
            </a:r>
            <a:r>
              <a:rPr sz="3000" spc="310" dirty="0"/>
              <a:t> </a:t>
            </a:r>
            <a:r>
              <a:rPr sz="3000" spc="-240" dirty="0"/>
              <a:t>win</a:t>
            </a:r>
            <a:r>
              <a:rPr sz="3000" spc="-10" dirty="0"/>
              <a:t> </a:t>
            </a:r>
            <a:r>
              <a:rPr sz="3000" spc="-200" dirty="0"/>
              <a:t>the</a:t>
            </a:r>
            <a:r>
              <a:rPr sz="3000" spc="-10" dirty="0"/>
              <a:t> hackathon/raise funds?</a:t>
            </a:r>
            <a:endParaRPr sz="3000"/>
          </a:p>
        </p:txBody>
      </p:sp>
      <p:grpSp>
        <p:nvGrpSpPr>
          <p:cNvPr id="6" name="object 6"/>
          <p:cNvGrpSpPr/>
          <p:nvPr/>
        </p:nvGrpSpPr>
        <p:grpSpPr>
          <a:xfrm>
            <a:off x="247524" y="3728310"/>
            <a:ext cx="2244090" cy="315595"/>
            <a:chOff x="247524" y="3728310"/>
            <a:chExt cx="2244090" cy="315595"/>
          </a:xfrm>
        </p:grpSpPr>
        <p:pic>
          <p:nvPicPr>
            <p:cNvPr id="7" name="object 7"/>
            <p:cNvPicPr/>
            <p:nvPr/>
          </p:nvPicPr>
          <p:blipFill>
            <a:blip r:embed="rId3" cstate="print"/>
            <a:stretch>
              <a:fillRect/>
            </a:stretch>
          </p:blipFill>
          <p:spPr>
            <a:xfrm>
              <a:off x="247524" y="3729244"/>
              <a:ext cx="158123" cy="314003"/>
            </a:xfrm>
            <a:prstGeom prst="rect">
              <a:avLst/>
            </a:prstGeom>
          </p:spPr>
        </p:pic>
        <p:pic>
          <p:nvPicPr>
            <p:cNvPr id="8" name="object 8"/>
            <p:cNvPicPr/>
            <p:nvPr/>
          </p:nvPicPr>
          <p:blipFill>
            <a:blip r:embed="rId4" cstate="print"/>
            <a:stretch>
              <a:fillRect/>
            </a:stretch>
          </p:blipFill>
          <p:spPr>
            <a:xfrm>
              <a:off x="405648" y="3728310"/>
              <a:ext cx="2085367" cy="315033"/>
            </a:xfrm>
            <a:prstGeom prst="rect">
              <a:avLst/>
            </a:prstGeom>
          </p:spPr>
        </p:pic>
      </p:grpSp>
      <p:sp>
        <p:nvSpPr>
          <p:cNvPr id="9" name="object 9"/>
          <p:cNvSpPr txBox="1"/>
          <p:nvPr/>
        </p:nvSpPr>
        <p:spPr>
          <a:xfrm>
            <a:off x="1171017" y="3804428"/>
            <a:ext cx="568325" cy="168275"/>
          </a:xfrm>
          <a:prstGeom prst="rect">
            <a:avLst/>
          </a:prstGeom>
        </p:spPr>
        <p:txBody>
          <a:bodyPr vert="horz" wrap="square" lIns="0" tIns="16510" rIns="0" bIns="0" rtlCol="0">
            <a:spAutoFit/>
          </a:bodyPr>
          <a:lstStyle/>
          <a:p>
            <a:pPr marL="12700">
              <a:lnSpc>
                <a:spcPct val="100000"/>
              </a:lnSpc>
              <a:spcBef>
                <a:spcPts val="130"/>
              </a:spcBef>
            </a:pPr>
            <a:r>
              <a:rPr sz="900" b="1" dirty="0">
                <a:latin typeface="Arial"/>
                <a:cs typeface="Arial"/>
              </a:rPr>
              <a:t>Q1</a:t>
            </a:r>
            <a:r>
              <a:rPr sz="900" b="1" spc="-5" dirty="0">
                <a:latin typeface="Arial"/>
                <a:cs typeface="Arial"/>
              </a:rPr>
              <a:t> </a:t>
            </a:r>
            <a:r>
              <a:rPr sz="900" b="1" spc="-10" dirty="0">
                <a:latin typeface="Arial"/>
                <a:cs typeface="Arial"/>
              </a:rPr>
              <a:t>(2024)</a:t>
            </a:r>
            <a:endParaRPr sz="900">
              <a:latin typeface="Arial"/>
              <a:cs typeface="Arial"/>
            </a:endParaRPr>
          </a:p>
        </p:txBody>
      </p:sp>
      <p:pic>
        <p:nvPicPr>
          <p:cNvPr id="10" name="object 10"/>
          <p:cNvPicPr/>
          <p:nvPr/>
        </p:nvPicPr>
        <p:blipFill>
          <a:blip r:embed="rId5" cstate="print"/>
          <a:stretch>
            <a:fillRect/>
          </a:stretch>
        </p:blipFill>
        <p:spPr>
          <a:xfrm>
            <a:off x="2491015" y="3728310"/>
            <a:ext cx="2080980" cy="314975"/>
          </a:xfrm>
          <a:prstGeom prst="rect">
            <a:avLst/>
          </a:prstGeom>
        </p:spPr>
      </p:pic>
      <p:sp>
        <p:nvSpPr>
          <p:cNvPr id="11" name="object 11"/>
          <p:cNvSpPr txBox="1"/>
          <p:nvPr/>
        </p:nvSpPr>
        <p:spPr>
          <a:xfrm>
            <a:off x="3251998" y="3804428"/>
            <a:ext cx="568325" cy="168275"/>
          </a:xfrm>
          <a:prstGeom prst="rect">
            <a:avLst/>
          </a:prstGeom>
        </p:spPr>
        <p:txBody>
          <a:bodyPr vert="horz" wrap="square" lIns="0" tIns="16510" rIns="0" bIns="0" rtlCol="0">
            <a:spAutoFit/>
          </a:bodyPr>
          <a:lstStyle/>
          <a:p>
            <a:pPr marL="12700">
              <a:lnSpc>
                <a:spcPct val="100000"/>
              </a:lnSpc>
              <a:spcBef>
                <a:spcPts val="130"/>
              </a:spcBef>
            </a:pPr>
            <a:r>
              <a:rPr sz="900" b="1" dirty="0">
                <a:latin typeface="Arial"/>
                <a:cs typeface="Arial"/>
              </a:rPr>
              <a:t>Q2</a:t>
            </a:r>
            <a:r>
              <a:rPr sz="900" b="1" spc="-5" dirty="0">
                <a:latin typeface="Arial"/>
                <a:cs typeface="Arial"/>
              </a:rPr>
              <a:t> </a:t>
            </a:r>
            <a:r>
              <a:rPr sz="900" b="1" spc="-10" dirty="0">
                <a:latin typeface="Arial"/>
                <a:cs typeface="Arial"/>
              </a:rPr>
              <a:t>(2024)</a:t>
            </a:r>
            <a:endParaRPr sz="900">
              <a:latin typeface="Arial"/>
              <a:cs typeface="Arial"/>
            </a:endParaRPr>
          </a:p>
        </p:txBody>
      </p:sp>
      <p:pic>
        <p:nvPicPr>
          <p:cNvPr id="12" name="object 12"/>
          <p:cNvPicPr/>
          <p:nvPr/>
        </p:nvPicPr>
        <p:blipFill>
          <a:blip r:embed="rId6" cstate="print"/>
          <a:stretch>
            <a:fillRect/>
          </a:stretch>
        </p:blipFill>
        <p:spPr>
          <a:xfrm>
            <a:off x="4571996" y="3728310"/>
            <a:ext cx="2080980" cy="314975"/>
          </a:xfrm>
          <a:prstGeom prst="rect">
            <a:avLst/>
          </a:prstGeom>
        </p:spPr>
      </p:pic>
      <p:sp>
        <p:nvSpPr>
          <p:cNvPr id="13" name="object 13"/>
          <p:cNvSpPr txBox="1"/>
          <p:nvPr/>
        </p:nvSpPr>
        <p:spPr>
          <a:xfrm>
            <a:off x="5332979" y="3804428"/>
            <a:ext cx="568325" cy="168275"/>
          </a:xfrm>
          <a:prstGeom prst="rect">
            <a:avLst/>
          </a:prstGeom>
        </p:spPr>
        <p:txBody>
          <a:bodyPr vert="horz" wrap="square" lIns="0" tIns="16510" rIns="0" bIns="0" rtlCol="0">
            <a:spAutoFit/>
          </a:bodyPr>
          <a:lstStyle/>
          <a:p>
            <a:pPr marL="12700">
              <a:lnSpc>
                <a:spcPct val="100000"/>
              </a:lnSpc>
              <a:spcBef>
                <a:spcPts val="130"/>
              </a:spcBef>
            </a:pPr>
            <a:r>
              <a:rPr sz="900" b="1" dirty="0">
                <a:latin typeface="Arial"/>
                <a:cs typeface="Arial"/>
              </a:rPr>
              <a:t>Q3</a:t>
            </a:r>
            <a:r>
              <a:rPr sz="900" b="1" spc="-5" dirty="0">
                <a:latin typeface="Arial"/>
                <a:cs typeface="Arial"/>
              </a:rPr>
              <a:t> </a:t>
            </a:r>
            <a:r>
              <a:rPr sz="900" b="1" spc="-10" dirty="0">
                <a:latin typeface="Arial"/>
                <a:cs typeface="Arial"/>
              </a:rPr>
              <a:t>(2024)</a:t>
            </a:r>
            <a:endParaRPr sz="900">
              <a:latin typeface="Arial"/>
              <a:cs typeface="Arial"/>
            </a:endParaRPr>
          </a:p>
        </p:txBody>
      </p:sp>
      <p:pic>
        <p:nvPicPr>
          <p:cNvPr id="14" name="object 14"/>
          <p:cNvPicPr/>
          <p:nvPr/>
        </p:nvPicPr>
        <p:blipFill>
          <a:blip r:embed="rId7" cstate="print"/>
          <a:stretch>
            <a:fillRect/>
          </a:stretch>
        </p:blipFill>
        <p:spPr>
          <a:xfrm>
            <a:off x="6652976" y="3728310"/>
            <a:ext cx="2080980" cy="314975"/>
          </a:xfrm>
          <a:prstGeom prst="rect">
            <a:avLst/>
          </a:prstGeom>
        </p:spPr>
      </p:pic>
      <p:sp>
        <p:nvSpPr>
          <p:cNvPr id="15" name="object 15"/>
          <p:cNvSpPr txBox="1"/>
          <p:nvPr/>
        </p:nvSpPr>
        <p:spPr>
          <a:xfrm>
            <a:off x="7413959" y="3804428"/>
            <a:ext cx="568325" cy="168275"/>
          </a:xfrm>
          <a:prstGeom prst="rect">
            <a:avLst/>
          </a:prstGeom>
        </p:spPr>
        <p:txBody>
          <a:bodyPr vert="horz" wrap="square" lIns="0" tIns="16510" rIns="0" bIns="0" rtlCol="0">
            <a:spAutoFit/>
          </a:bodyPr>
          <a:lstStyle/>
          <a:p>
            <a:pPr marL="12700">
              <a:lnSpc>
                <a:spcPct val="100000"/>
              </a:lnSpc>
              <a:spcBef>
                <a:spcPts val="130"/>
              </a:spcBef>
            </a:pPr>
            <a:r>
              <a:rPr sz="900" b="1" dirty="0">
                <a:latin typeface="Arial"/>
                <a:cs typeface="Arial"/>
              </a:rPr>
              <a:t>Q4</a:t>
            </a:r>
            <a:r>
              <a:rPr sz="900" b="1" spc="-5" dirty="0">
                <a:latin typeface="Arial"/>
                <a:cs typeface="Arial"/>
              </a:rPr>
              <a:t> </a:t>
            </a:r>
            <a:r>
              <a:rPr sz="900" b="1" spc="-10" dirty="0">
                <a:latin typeface="Arial"/>
                <a:cs typeface="Arial"/>
              </a:rPr>
              <a:t>(2024)</a:t>
            </a:r>
            <a:endParaRPr sz="900">
              <a:latin typeface="Arial"/>
              <a:cs typeface="Arial"/>
            </a:endParaRPr>
          </a:p>
        </p:txBody>
      </p:sp>
      <p:grpSp>
        <p:nvGrpSpPr>
          <p:cNvPr id="17" name="object 17"/>
          <p:cNvGrpSpPr/>
          <p:nvPr/>
        </p:nvGrpSpPr>
        <p:grpSpPr>
          <a:xfrm>
            <a:off x="6851008" y="2630339"/>
            <a:ext cx="2045970" cy="1413510"/>
            <a:chOff x="6851008" y="2630339"/>
            <a:chExt cx="2045970" cy="1413510"/>
          </a:xfrm>
        </p:grpSpPr>
        <p:pic>
          <p:nvPicPr>
            <p:cNvPr id="18" name="object 18"/>
            <p:cNvPicPr/>
            <p:nvPr/>
          </p:nvPicPr>
          <p:blipFill>
            <a:blip r:embed="rId8" cstate="print"/>
            <a:stretch>
              <a:fillRect/>
            </a:stretch>
          </p:blipFill>
          <p:spPr>
            <a:xfrm>
              <a:off x="8733957" y="3729244"/>
              <a:ext cx="162520" cy="314003"/>
            </a:xfrm>
            <a:prstGeom prst="rect">
              <a:avLst/>
            </a:prstGeom>
          </p:spPr>
        </p:pic>
        <p:pic>
          <p:nvPicPr>
            <p:cNvPr id="19" name="object 19"/>
            <p:cNvPicPr/>
            <p:nvPr/>
          </p:nvPicPr>
          <p:blipFill>
            <a:blip r:embed="rId9" cstate="print"/>
            <a:stretch>
              <a:fillRect/>
            </a:stretch>
          </p:blipFill>
          <p:spPr>
            <a:xfrm>
              <a:off x="6851008" y="2630339"/>
              <a:ext cx="1072633" cy="327594"/>
            </a:xfrm>
            <a:prstGeom prst="rect">
              <a:avLst/>
            </a:prstGeom>
          </p:spPr>
        </p:pic>
      </p:grpSp>
      <p:pic>
        <p:nvPicPr>
          <p:cNvPr id="24" name="object 24"/>
          <p:cNvPicPr/>
          <p:nvPr/>
        </p:nvPicPr>
        <p:blipFill>
          <a:blip r:embed="rId10" cstate="print"/>
          <a:stretch>
            <a:fillRect/>
          </a:stretch>
        </p:blipFill>
        <p:spPr>
          <a:xfrm>
            <a:off x="3099029" y="3013873"/>
            <a:ext cx="1289413" cy="327594"/>
          </a:xfrm>
          <a:prstGeom prst="rect">
            <a:avLst/>
          </a:prstGeom>
        </p:spPr>
      </p:pic>
      <p:sp>
        <p:nvSpPr>
          <p:cNvPr id="25" name="object 25"/>
          <p:cNvSpPr txBox="1"/>
          <p:nvPr/>
        </p:nvSpPr>
        <p:spPr>
          <a:xfrm>
            <a:off x="3258566" y="3096331"/>
            <a:ext cx="820419" cy="168275"/>
          </a:xfrm>
          <a:prstGeom prst="rect">
            <a:avLst/>
          </a:prstGeom>
        </p:spPr>
        <p:txBody>
          <a:bodyPr vert="horz" wrap="square" lIns="0" tIns="16510" rIns="0" bIns="0" rtlCol="0">
            <a:spAutoFit/>
          </a:bodyPr>
          <a:lstStyle/>
          <a:p>
            <a:pPr marL="12700">
              <a:lnSpc>
                <a:spcPct val="100000"/>
              </a:lnSpc>
              <a:spcBef>
                <a:spcPts val="130"/>
              </a:spcBef>
            </a:pPr>
            <a:r>
              <a:rPr sz="900" b="1" dirty="0">
                <a:latin typeface="Arial"/>
                <a:cs typeface="Arial"/>
              </a:rPr>
              <a:t>Hire</a:t>
            </a:r>
            <a:r>
              <a:rPr sz="900" b="1" spc="-50" dirty="0">
                <a:latin typeface="Arial"/>
                <a:cs typeface="Arial"/>
              </a:rPr>
              <a:t> </a:t>
            </a:r>
            <a:r>
              <a:rPr sz="900" b="1" spc="-20" dirty="0">
                <a:latin typeface="Arial"/>
                <a:cs typeface="Arial"/>
              </a:rPr>
              <a:t>Key</a:t>
            </a:r>
            <a:r>
              <a:rPr sz="900" b="1" spc="-50" dirty="0">
                <a:latin typeface="Arial"/>
                <a:cs typeface="Arial"/>
              </a:rPr>
              <a:t> </a:t>
            </a:r>
            <a:r>
              <a:rPr sz="900" b="1" spc="-10" dirty="0">
                <a:latin typeface="Arial"/>
                <a:cs typeface="Arial"/>
              </a:rPr>
              <a:t>Roles</a:t>
            </a:r>
            <a:endParaRPr sz="900">
              <a:latin typeface="Arial"/>
              <a:cs typeface="Arial"/>
            </a:endParaRPr>
          </a:p>
        </p:txBody>
      </p:sp>
      <p:grpSp>
        <p:nvGrpSpPr>
          <p:cNvPr id="26" name="object 26"/>
          <p:cNvGrpSpPr/>
          <p:nvPr/>
        </p:nvGrpSpPr>
        <p:grpSpPr>
          <a:xfrm>
            <a:off x="3684070" y="3117706"/>
            <a:ext cx="552450" cy="518795"/>
            <a:chOff x="3684070" y="3117706"/>
            <a:chExt cx="552450" cy="518795"/>
          </a:xfrm>
        </p:grpSpPr>
        <p:pic>
          <p:nvPicPr>
            <p:cNvPr id="27" name="object 27"/>
            <p:cNvPicPr/>
            <p:nvPr/>
          </p:nvPicPr>
          <p:blipFill>
            <a:blip r:embed="rId11" cstate="print"/>
            <a:stretch>
              <a:fillRect/>
            </a:stretch>
          </p:blipFill>
          <p:spPr>
            <a:xfrm>
              <a:off x="4088806" y="3117706"/>
              <a:ext cx="147505" cy="138828"/>
            </a:xfrm>
            <a:prstGeom prst="rect">
              <a:avLst/>
            </a:prstGeom>
          </p:spPr>
        </p:pic>
        <p:pic>
          <p:nvPicPr>
            <p:cNvPr id="28" name="object 28"/>
            <p:cNvPicPr/>
            <p:nvPr/>
          </p:nvPicPr>
          <p:blipFill>
            <a:blip r:embed="rId12" cstate="print"/>
            <a:stretch>
              <a:fillRect/>
            </a:stretch>
          </p:blipFill>
          <p:spPr>
            <a:xfrm>
              <a:off x="3684070" y="3341508"/>
              <a:ext cx="119333" cy="294876"/>
            </a:xfrm>
            <a:prstGeom prst="rect">
              <a:avLst/>
            </a:prstGeom>
          </p:spPr>
        </p:pic>
      </p:grpSp>
      <p:sp>
        <p:nvSpPr>
          <p:cNvPr id="29" name="object 29"/>
          <p:cNvSpPr txBox="1"/>
          <p:nvPr/>
        </p:nvSpPr>
        <p:spPr>
          <a:xfrm>
            <a:off x="7010545" y="2712796"/>
            <a:ext cx="623570" cy="168275"/>
          </a:xfrm>
          <a:prstGeom prst="rect">
            <a:avLst/>
          </a:prstGeom>
        </p:spPr>
        <p:txBody>
          <a:bodyPr vert="horz" wrap="square" lIns="0" tIns="16510" rIns="0" bIns="0" rtlCol="0">
            <a:spAutoFit/>
          </a:bodyPr>
          <a:lstStyle/>
          <a:p>
            <a:pPr marL="12700">
              <a:lnSpc>
                <a:spcPct val="100000"/>
              </a:lnSpc>
              <a:spcBef>
                <a:spcPts val="130"/>
              </a:spcBef>
            </a:pPr>
            <a:r>
              <a:rPr sz="900" b="1" dirty="0">
                <a:latin typeface="Arial"/>
                <a:cs typeface="Arial"/>
              </a:rPr>
              <a:t>v3</a:t>
            </a:r>
            <a:r>
              <a:rPr sz="900" b="1" spc="-35" dirty="0">
                <a:latin typeface="Arial"/>
                <a:cs typeface="Arial"/>
              </a:rPr>
              <a:t> </a:t>
            </a:r>
            <a:r>
              <a:rPr sz="900" b="1" spc="-10" dirty="0">
                <a:latin typeface="Arial"/>
                <a:cs typeface="Arial"/>
              </a:rPr>
              <a:t>Release</a:t>
            </a:r>
            <a:endParaRPr sz="900">
              <a:latin typeface="Arial"/>
              <a:cs typeface="Arial"/>
            </a:endParaRPr>
          </a:p>
        </p:txBody>
      </p:sp>
      <p:grpSp>
        <p:nvGrpSpPr>
          <p:cNvPr id="30" name="object 30"/>
          <p:cNvGrpSpPr/>
          <p:nvPr/>
        </p:nvGrpSpPr>
        <p:grpSpPr>
          <a:xfrm>
            <a:off x="803373" y="2876469"/>
            <a:ext cx="6643620" cy="848888"/>
            <a:chOff x="803373" y="2876469"/>
            <a:chExt cx="6643620" cy="848888"/>
          </a:xfrm>
        </p:grpSpPr>
        <p:pic>
          <p:nvPicPr>
            <p:cNvPr id="31" name="object 31"/>
            <p:cNvPicPr/>
            <p:nvPr/>
          </p:nvPicPr>
          <p:blipFill>
            <a:blip r:embed="rId13" cstate="print"/>
            <a:stretch>
              <a:fillRect/>
            </a:stretch>
          </p:blipFill>
          <p:spPr>
            <a:xfrm>
              <a:off x="7023246" y="2876469"/>
              <a:ext cx="147505" cy="138828"/>
            </a:xfrm>
            <a:prstGeom prst="rect">
              <a:avLst/>
            </a:prstGeom>
          </p:spPr>
        </p:pic>
        <p:pic>
          <p:nvPicPr>
            <p:cNvPr id="32" name="object 32"/>
            <p:cNvPicPr/>
            <p:nvPr/>
          </p:nvPicPr>
          <p:blipFill>
            <a:blip r:embed="rId14" cstate="print"/>
            <a:stretch>
              <a:fillRect/>
            </a:stretch>
          </p:blipFill>
          <p:spPr>
            <a:xfrm>
              <a:off x="7327660" y="2957974"/>
              <a:ext cx="119333" cy="767383"/>
            </a:xfrm>
            <a:prstGeom prst="rect">
              <a:avLst/>
            </a:prstGeom>
          </p:spPr>
        </p:pic>
        <p:pic>
          <p:nvPicPr>
            <p:cNvPr id="33" name="object 33"/>
            <p:cNvPicPr/>
            <p:nvPr/>
          </p:nvPicPr>
          <p:blipFill>
            <a:blip r:embed="rId15" cstate="print"/>
            <a:stretch>
              <a:fillRect/>
            </a:stretch>
          </p:blipFill>
          <p:spPr>
            <a:xfrm>
              <a:off x="803373" y="2947010"/>
              <a:ext cx="1819008" cy="488951"/>
            </a:xfrm>
            <a:prstGeom prst="rect">
              <a:avLst/>
            </a:prstGeom>
          </p:spPr>
        </p:pic>
      </p:grpSp>
      <p:sp>
        <p:nvSpPr>
          <p:cNvPr id="34" name="object 34"/>
          <p:cNvSpPr txBox="1"/>
          <p:nvPr/>
        </p:nvSpPr>
        <p:spPr>
          <a:xfrm>
            <a:off x="1041311" y="3047797"/>
            <a:ext cx="1396062" cy="293670"/>
          </a:xfrm>
          <a:prstGeom prst="rect">
            <a:avLst/>
          </a:prstGeom>
        </p:spPr>
        <p:txBody>
          <a:bodyPr vert="horz" wrap="square" lIns="0" tIns="16510" rIns="0" bIns="0" rtlCol="0">
            <a:spAutoFit/>
          </a:bodyPr>
          <a:lstStyle/>
          <a:p>
            <a:pPr marL="12700">
              <a:lnSpc>
                <a:spcPct val="100000"/>
              </a:lnSpc>
              <a:spcBef>
                <a:spcPts val="130"/>
              </a:spcBef>
            </a:pPr>
            <a:r>
              <a:rPr sz="900" b="1" dirty="0">
                <a:latin typeface="Arial"/>
                <a:cs typeface="Arial"/>
              </a:rPr>
              <a:t>Close</a:t>
            </a:r>
            <a:r>
              <a:rPr sz="900" b="1" spc="-30" dirty="0">
                <a:latin typeface="Arial"/>
                <a:cs typeface="Arial"/>
              </a:rPr>
              <a:t> </a:t>
            </a:r>
            <a:r>
              <a:rPr sz="900" b="1" spc="-10" dirty="0">
                <a:latin typeface="Arial"/>
                <a:cs typeface="Arial"/>
              </a:rPr>
              <a:t>Partnership</a:t>
            </a:r>
            <a:r>
              <a:rPr sz="900" b="1" spc="-30" dirty="0">
                <a:latin typeface="Arial"/>
                <a:cs typeface="Arial"/>
              </a:rPr>
              <a:t> </a:t>
            </a:r>
            <a:r>
              <a:rPr sz="900" b="1" spc="-10" dirty="0">
                <a:latin typeface="Arial"/>
                <a:cs typeface="Arial"/>
              </a:rPr>
              <a:t>with</a:t>
            </a:r>
            <a:r>
              <a:rPr sz="900" b="1" spc="-30" dirty="0">
                <a:latin typeface="Arial"/>
                <a:cs typeface="Arial"/>
              </a:rPr>
              <a:t> </a:t>
            </a:r>
            <a:r>
              <a:rPr lang="en-IN" sz="900" b="1" dirty="0" err="1"/>
              <a:t>Raydium</a:t>
            </a:r>
            <a:r>
              <a:rPr lang="en-IN" sz="900" b="1" dirty="0"/>
              <a:t>, Orca</a:t>
            </a:r>
            <a:r>
              <a:rPr lang="en-IN" sz="900" dirty="0"/>
              <a:t> </a:t>
            </a:r>
            <a:endParaRPr sz="900" dirty="0">
              <a:latin typeface="Arial"/>
              <a:cs typeface="Arial"/>
            </a:endParaRPr>
          </a:p>
        </p:txBody>
      </p:sp>
      <p:grpSp>
        <p:nvGrpSpPr>
          <p:cNvPr id="35" name="object 35"/>
          <p:cNvGrpSpPr/>
          <p:nvPr/>
        </p:nvGrpSpPr>
        <p:grpSpPr>
          <a:xfrm>
            <a:off x="941944" y="3108367"/>
            <a:ext cx="6081395" cy="622935"/>
            <a:chOff x="941944" y="3108367"/>
            <a:chExt cx="6081395" cy="622935"/>
          </a:xfrm>
        </p:grpSpPr>
        <p:pic>
          <p:nvPicPr>
            <p:cNvPr id="36" name="object 36"/>
            <p:cNvPicPr/>
            <p:nvPr/>
          </p:nvPicPr>
          <p:blipFill>
            <a:blip r:embed="rId11" cstate="print"/>
            <a:stretch>
              <a:fillRect/>
            </a:stretch>
          </p:blipFill>
          <p:spPr>
            <a:xfrm>
              <a:off x="941944" y="3354497"/>
              <a:ext cx="147505" cy="138828"/>
            </a:xfrm>
            <a:prstGeom prst="rect">
              <a:avLst/>
            </a:prstGeom>
          </p:spPr>
        </p:pic>
        <p:pic>
          <p:nvPicPr>
            <p:cNvPr id="37" name="object 37"/>
            <p:cNvPicPr/>
            <p:nvPr/>
          </p:nvPicPr>
          <p:blipFill>
            <a:blip r:embed="rId16" cstate="print"/>
            <a:stretch>
              <a:fillRect/>
            </a:stretch>
          </p:blipFill>
          <p:spPr>
            <a:xfrm>
              <a:off x="1604881" y="3436003"/>
              <a:ext cx="119333" cy="294876"/>
            </a:xfrm>
            <a:prstGeom prst="rect">
              <a:avLst/>
            </a:prstGeom>
          </p:spPr>
        </p:pic>
        <p:pic>
          <p:nvPicPr>
            <p:cNvPr id="38" name="object 38"/>
            <p:cNvPicPr/>
            <p:nvPr/>
          </p:nvPicPr>
          <p:blipFill>
            <a:blip r:embed="rId17" cstate="print"/>
            <a:stretch>
              <a:fillRect/>
            </a:stretch>
          </p:blipFill>
          <p:spPr>
            <a:xfrm>
              <a:off x="5344658" y="3108367"/>
              <a:ext cx="1678506" cy="327594"/>
            </a:xfrm>
            <a:prstGeom prst="rect">
              <a:avLst/>
            </a:prstGeom>
          </p:spPr>
        </p:pic>
      </p:grpSp>
      <p:sp>
        <p:nvSpPr>
          <p:cNvPr id="39" name="object 39"/>
          <p:cNvSpPr txBox="1"/>
          <p:nvPr/>
        </p:nvSpPr>
        <p:spPr>
          <a:xfrm>
            <a:off x="5504195" y="3190825"/>
            <a:ext cx="1220470" cy="168275"/>
          </a:xfrm>
          <a:prstGeom prst="rect">
            <a:avLst/>
          </a:prstGeom>
        </p:spPr>
        <p:txBody>
          <a:bodyPr vert="horz" wrap="square" lIns="0" tIns="16510" rIns="0" bIns="0" rtlCol="0">
            <a:spAutoFit/>
          </a:bodyPr>
          <a:lstStyle/>
          <a:p>
            <a:pPr marL="12700">
              <a:lnSpc>
                <a:spcPct val="100000"/>
              </a:lnSpc>
              <a:spcBef>
                <a:spcPts val="130"/>
              </a:spcBef>
            </a:pPr>
            <a:r>
              <a:rPr sz="900" b="1" dirty="0">
                <a:latin typeface="Arial"/>
                <a:cs typeface="Arial"/>
              </a:rPr>
              <a:t>Pre-release</a:t>
            </a:r>
            <a:r>
              <a:rPr sz="900" b="1" spc="-10" dirty="0">
                <a:latin typeface="Arial"/>
                <a:cs typeface="Arial"/>
              </a:rPr>
              <a:t> Marketing</a:t>
            </a:r>
            <a:endParaRPr sz="900">
              <a:latin typeface="Arial"/>
              <a:cs typeface="Arial"/>
            </a:endParaRPr>
          </a:p>
        </p:txBody>
      </p:sp>
      <p:grpSp>
        <p:nvGrpSpPr>
          <p:cNvPr id="40" name="object 40"/>
          <p:cNvGrpSpPr/>
          <p:nvPr/>
        </p:nvGrpSpPr>
        <p:grpSpPr>
          <a:xfrm>
            <a:off x="5516895" y="3354497"/>
            <a:ext cx="727075" cy="376555"/>
            <a:chOff x="5516895" y="3354497"/>
            <a:chExt cx="727075" cy="376555"/>
          </a:xfrm>
        </p:grpSpPr>
        <p:pic>
          <p:nvPicPr>
            <p:cNvPr id="41" name="object 41"/>
            <p:cNvPicPr/>
            <p:nvPr/>
          </p:nvPicPr>
          <p:blipFill>
            <a:blip r:embed="rId18" cstate="print"/>
            <a:stretch>
              <a:fillRect/>
            </a:stretch>
          </p:blipFill>
          <p:spPr>
            <a:xfrm>
              <a:off x="5516895" y="3354497"/>
              <a:ext cx="147505" cy="138828"/>
            </a:xfrm>
            <a:prstGeom prst="rect">
              <a:avLst/>
            </a:prstGeom>
          </p:spPr>
        </p:pic>
        <p:pic>
          <p:nvPicPr>
            <p:cNvPr id="42" name="object 42"/>
            <p:cNvPicPr/>
            <p:nvPr/>
          </p:nvPicPr>
          <p:blipFill>
            <a:blip r:embed="rId12" cstate="print"/>
            <a:stretch>
              <a:fillRect/>
            </a:stretch>
          </p:blipFill>
          <p:spPr>
            <a:xfrm>
              <a:off x="6124247" y="3436002"/>
              <a:ext cx="119333" cy="294876"/>
            </a:xfrm>
            <a:prstGeom prst="rect">
              <a:avLst/>
            </a:prstGeom>
          </p:spPr>
        </p:pic>
      </p:grpSp>
      <p:sp>
        <p:nvSpPr>
          <p:cNvPr id="16" name="object 12">
            <a:extLst>
              <a:ext uri="{FF2B5EF4-FFF2-40B4-BE49-F238E27FC236}">
                <a16:creationId xmlns:a16="http://schemas.microsoft.com/office/drawing/2014/main" id="{A18E8B18-454D-1856-1E4F-BD0950C32DDF}"/>
              </a:ext>
            </a:extLst>
          </p:cNvPr>
          <p:cNvSpPr txBox="1">
            <a:spLocks noGrp="1"/>
          </p:cNvSpPr>
          <p:nvPr>
            <p:ph type="ftr" sz="quarter" idx="5"/>
          </p:nvPr>
        </p:nvSpPr>
        <p:spPr>
          <a:xfrm>
            <a:off x="3859725" y="4834518"/>
            <a:ext cx="1203960" cy="153888"/>
          </a:xfrm>
          <a:prstGeom prst="rect">
            <a:avLst/>
          </a:prstGeom>
        </p:spPr>
        <p:txBody>
          <a:bodyPr vert="horz" wrap="square" lIns="0" tIns="0" rIns="0" bIns="0" rtlCol="0">
            <a:spAutoFit/>
          </a:bodyPr>
          <a:lstStyle/>
          <a:p>
            <a:pPr marL="12700">
              <a:lnSpc>
                <a:spcPts val="1180"/>
              </a:lnSpc>
            </a:pPr>
            <a:r>
              <a:rPr lang="en-IN" spc="-40" dirty="0" err="1"/>
              <a:t>Liquifusion</a:t>
            </a:r>
            <a:endParaRPr spc="-1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1B212C"/>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250</TotalTime>
  <Words>549</Words>
  <Application>Microsoft Office PowerPoint</Application>
  <PresentationFormat>On-screen Show (16:9)</PresentationFormat>
  <Paragraphs>92</Paragraphs>
  <Slides>11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Arial</vt:lpstr>
      <vt:lpstr>Arial Black</vt:lpstr>
      <vt:lpstr>Lucida Sans Unicode</vt:lpstr>
      <vt:lpstr>Office Theme</vt:lpstr>
      <vt:lpstr>PowerPoint Presentation</vt:lpstr>
      <vt:lpstr>PROBLEM STATEMENT</vt:lpstr>
      <vt:lpstr>[State your problem here clearly]</vt:lpstr>
      <vt:lpstr>Existing players solving it...but poorly</vt:lpstr>
      <vt:lpstr>Here’s how our approach stands out...</vt:lpstr>
      <vt:lpstr>Making it happen (Use-cases)</vt:lpstr>
      <vt:lpstr>Why Now?</vt:lpstr>
      <vt:lpstr>Why are we the ones to do it?</vt:lpstr>
      <vt:lpstr>Where will we be next year if we win the hackathon/raise funds?</vt:lpstr>
      <vt:lpstr>Here is how we make/will make money...</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Hackathon Pitch Deck Template | BSB X Crewsphere</dc:title>
  <dc:creator>uvasri karthikeyan</dc:creator>
  <cp:lastModifiedBy>Praveen Kumar S</cp:lastModifiedBy>
  <cp:revision>7</cp:revision>
  <dcterms:created xsi:type="dcterms:W3CDTF">2025-07-26T15:12:41Z</dcterms:created>
  <dcterms:modified xsi:type="dcterms:W3CDTF">2025-07-26T19:53:18Z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2025-07-26T00:00:00Z</vt:filetime>
  </property>
  <property fmtid="{D5CDD505-2E9C-101B-9397-08002B2CF9AE}" pid="3" name="Creator">
    <vt:lpwstr>Google</vt:lpwstr>
  </property>
  <property fmtid="{D5CDD505-2E9C-101B-9397-08002B2CF9AE}" pid="4" name="LastSaved">
    <vt:filetime>2025-07-26T00:00:00Z</vt:filetime>
  </property>
</Properties>
</file>